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73" r:id="rId3"/>
    <p:sldId id="274" r:id="rId4"/>
    <p:sldId id="275" r:id="rId5"/>
    <p:sldId id="312" r:id="rId6"/>
    <p:sldId id="257" r:id="rId7"/>
    <p:sldId id="310" r:id="rId8"/>
    <p:sldId id="258" r:id="rId9"/>
    <p:sldId id="259" r:id="rId10"/>
    <p:sldId id="260" r:id="rId11"/>
    <p:sldId id="309" r:id="rId12"/>
    <p:sldId id="272" r:id="rId13"/>
    <p:sldId id="276" r:id="rId14"/>
    <p:sldId id="278" r:id="rId15"/>
    <p:sldId id="265" r:id="rId16"/>
    <p:sldId id="279" r:id="rId17"/>
    <p:sldId id="280" r:id="rId18"/>
    <p:sldId id="281" r:id="rId19"/>
    <p:sldId id="268" r:id="rId20"/>
    <p:sldId id="269" r:id="rId21"/>
    <p:sldId id="270" r:id="rId22"/>
    <p:sldId id="271" r:id="rId23"/>
    <p:sldId id="313" r:id="rId24"/>
    <p:sldId id="298" r:id="rId25"/>
    <p:sldId id="300" r:id="rId26"/>
    <p:sldId id="301" r:id="rId27"/>
    <p:sldId id="299" r:id="rId28"/>
    <p:sldId id="302" r:id="rId29"/>
    <p:sldId id="303" r:id="rId30"/>
    <p:sldId id="304" r:id="rId31"/>
    <p:sldId id="305" r:id="rId32"/>
    <p:sldId id="306" r:id="rId33"/>
    <p:sldId id="307" r:id="rId34"/>
    <p:sldId id="282" r:id="rId35"/>
    <p:sldId id="286" r:id="rId36"/>
    <p:sldId id="290" r:id="rId37"/>
    <p:sldId id="293" r:id="rId38"/>
    <p:sldId id="283" r:id="rId39"/>
    <p:sldId id="287" r:id="rId40"/>
    <p:sldId id="291" r:id="rId41"/>
    <p:sldId id="294" r:id="rId42"/>
    <p:sldId id="285" r:id="rId43"/>
    <p:sldId id="288" r:id="rId44"/>
    <p:sldId id="292" r:id="rId45"/>
    <p:sldId id="296" r:id="rId46"/>
    <p:sldId id="284" r:id="rId47"/>
    <p:sldId id="289" r:id="rId48"/>
    <p:sldId id="295" r:id="rId49"/>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itel" id="{7E1D2C93-EF7A-4106-BE3C-A707A9533E0A}">
          <p14:sldIdLst>
            <p14:sldId id="256"/>
          </p14:sldIdLst>
        </p14:section>
        <p14:section name="Hinweise" id="{3B2C627C-0A92-4158-AEAB-C6FB3938A15E}">
          <p14:sldIdLst>
            <p14:sldId id="273"/>
            <p14:sldId id="274"/>
            <p14:sldId id="275"/>
            <p14:sldId id="312"/>
          </p14:sldIdLst>
        </p14:section>
        <p14:section name="Informationen zur Kampagne" id="{2BA99EB0-2534-4610-9A66-C058089062E7}">
          <p14:sldIdLst>
            <p14:sldId id="257"/>
            <p14:sldId id="310"/>
            <p14:sldId id="258"/>
            <p14:sldId id="259"/>
            <p14:sldId id="260"/>
            <p14:sldId id="309"/>
            <p14:sldId id="272"/>
            <p14:sldId id="276"/>
            <p14:sldId id="278"/>
            <p14:sldId id="265"/>
            <p14:sldId id="279"/>
            <p14:sldId id="280"/>
            <p14:sldId id="281"/>
            <p14:sldId id="268"/>
            <p14:sldId id="269"/>
            <p14:sldId id="270"/>
            <p14:sldId id="271"/>
          </p14:sldIdLst>
        </p14:section>
        <p14:section name="Material_Kampagne" id="{948E5EA5-303A-4F41-8345-FD7694C25017}">
          <p14:sldIdLst>
            <p14:sldId id="313"/>
            <p14:sldId id="298"/>
            <p14:sldId id="300"/>
            <p14:sldId id="301"/>
            <p14:sldId id="299"/>
            <p14:sldId id="302"/>
            <p14:sldId id="303"/>
            <p14:sldId id="304"/>
            <p14:sldId id="305"/>
            <p14:sldId id="306"/>
            <p14:sldId id="307"/>
          </p14:sldIdLst>
        </p14:section>
        <p14:section name="Material_SimoneStrasser" id="{5223C38D-8B40-4798-A4FC-F1C6B43955AC}">
          <p14:sldIdLst>
            <p14:sldId id="282"/>
            <p14:sldId id="286"/>
            <p14:sldId id="290"/>
            <p14:sldId id="293"/>
          </p14:sldIdLst>
        </p14:section>
        <p14:section name="Material_BirgitKalwitz" id="{B524B5A0-48E3-4C14-A4AC-F9174127CA18}">
          <p14:sldIdLst>
            <p14:sldId id="283"/>
            <p14:sldId id="287"/>
            <p14:sldId id="291"/>
            <p14:sldId id="294"/>
          </p14:sldIdLst>
        </p14:section>
        <p14:section name="Material_LukasSeidel" id="{61174B81-E8DF-4618-B793-D70FD49BA7BE}">
          <p14:sldIdLst>
            <p14:sldId id="285"/>
            <p14:sldId id="288"/>
            <p14:sldId id="292"/>
            <p14:sldId id="296"/>
          </p14:sldIdLst>
        </p14:section>
        <p14:section name="Material_JohannesSliwka" id="{247898A4-F288-45CD-8FFE-8511E49EEB8C}">
          <p14:sldIdLst>
            <p14:sldId id="284"/>
            <p14:sldId id="289"/>
            <p14:sldId id="2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BE0F"/>
    <a:srgbClr val="00CC00"/>
    <a:srgbClr val="00CC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2121" autoAdjust="0"/>
    <p:restoredTop sz="63771" autoAdjust="0"/>
  </p:normalViewPr>
  <p:slideViewPr>
    <p:cSldViewPr>
      <p:cViewPr>
        <p:scale>
          <a:sx n="110" d="100"/>
          <a:sy n="110" d="100"/>
        </p:scale>
        <p:origin x="-1560"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dirty="0"/>
          </a:p>
        </p:txBody>
      </p:sp>
      <p:sp>
        <p:nvSpPr>
          <p:cNvPr id="3891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dirty="0"/>
          </a:p>
        </p:txBody>
      </p:sp>
      <p:sp>
        <p:nvSpPr>
          <p:cNvPr id="3891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dirty="0"/>
          </a:p>
        </p:txBody>
      </p:sp>
      <p:sp>
        <p:nvSpPr>
          <p:cNvPr id="3891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81D720D-19CF-4A15-8CCB-959CB8BC8E34}" type="slidenum">
              <a:rPr lang="de-DE"/>
              <a:pPr>
                <a:defRPr/>
              </a:pPr>
              <a:t>‹Nr.›</a:t>
            </a:fld>
            <a:endParaRPr lang="de-DE" dirty="0"/>
          </a:p>
        </p:txBody>
      </p:sp>
    </p:spTree>
    <p:extLst>
      <p:ext uri="{BB962C8B-B14F-4D97-AF65-F5344CB8AC3E}">
        <p14:creationId xmlns:p14="http://schemas.microsoft.com/office/powerpoint/2010/main" val="911585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CED2CE2-D7D2-42D7-9B5D-1FBAABF02544}" type="slidenum">
              <a:rPr lang="de-DE"/>
              <a:pPr>
                <a:defRPr/>
              </a:pPr>
              <a:t>‹Nr.›</a:t>
            </a:fld>
            <a:endParaRPr lang="de-DE" dirty="0"/>
          </a:p>
        </p:txBody>
      </p:sp>
    </p:spTree>
    <p:extLst>
      <p:ext uri="{BB962C8B-B14F-4D97-AF65-F5344CB8AC3E}">
        <p14:creationId xmlns:p14="http://schemas.microsoft.com/office/powerpoint/2010/main" val="2178681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p:spPr>
        <p:txBody>
          <a:bodyPr/>
          <a:lstStyle/>
          <a:p>
            <a:endParaRPr lang="de-DE" altLang="de-DE" dirty="0" smtClean="0"/>
          </a:p>
        </p:txBody>
      </p:sp>
      <p:sp>
        <p:nvSpPr>
          <p:cNvPr id="27652"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76288" indent="-296863" eaLnBrk="0" hangingPunct="0">
              <a:spcBef>
                <a:spcPct val="30000"/>
              </a:spcBef>
              <a:defRPr sz="1200">
                <a:solidFill>
                  <a:schemeClr val="tx1"/>
                </a:solidFill>
                <a:latin typeface="Arial" charset="0"/>
              </a:defRPr>
            </a:lvl2pPr>
            <a:lvl3pPr marL="1195388" indent="-236538" eaLnBrk="0" hangingPunct="0">
              <a:spcBef>
                <a:spcPct val="30000"/>
              </a:spcBef>
              <a:defRPr sz="1200">
                <a:solidFill>
                  <a:schemeClr val="tx1"/>
                </a:solidFill>
                <a:latin typeface="Arial" charset="0"/>
              </a:defRPr>
            </a:lvl3pPr>
            <a:lvl4pPr marL="1673225" indent="-236538" eaLnBrk="0" hangingPunct="0">
              <a:spcBef>
                <a:spcPct val="30000"/>
              </a:spcBef>
              <a:defRPr sz="1200">
                <a:solidFill>
                  <a:schemeClr val="tx1"/>
                </a:solidFill>
                <a:latin typeface="Arial" charset="0"/>
              </a:defRPr>
            </a:lvl4pPr>
            <a:lvl5pPr marL="2151063" indent="-236538" eaLnBrk="0" hangingPunct="0">
              <a:spcBef>
                <a:spcPct val="30000"/>
              </a:spcBef>
              <a:defRPr sz="1200">
                <a:solidFill>
                  <a:schemeClr val="tx1"/>
                </a:solidFill>
                <a:latin typeface="Arial" charset="0"/>
              </a:defRPr>
            </a:lvl5pPr>
            <a:lvl6pPr marL="2608263" indent="-236538" eaLnBrk="0" fontAlgn="base" hangingPunct="0">
              <a:spcBef>
                <a:spcPct val="30000"/>
              </a:spcBef>
              <a:spcAft>
                <a:spcPct val="0"/>
              </a:spcAft>
              <a:defRPr sz="1200">
                <a:solidFill>
                  <a:schemeClr val="tx1"/>
                </a:solidFill>
                <a:latin typeface="Arial" charset="0"/>
              </a:defRPr>
            </a:lvl6pPr>
            <a:lvl7pPr marL="3065463" indent="-236538" eaLnBrk="0" fontAlgn="base" hangingPunct="0">
              <a:spcBef>
                <a:spcPct val="30000"/>
              </a:spcBef>
              <a:spcAft>
                <a:spcPct val="0"/>
              </a:spcAft>
              <a:defRPr sz="1200">
                <a:solidFill>
                  <a:schemeClr val="tx1"/>
                </a:solidFill>
                <a:latin typeface="Arial" charset="0"/>
              </a:defRPr>
            </a:lvl7pPr>
            <a:lvl8pPr marL="3522663" indent="-236538" eaLnBrk="0" fontAlgn="base" hangingPunct="0">
              <a:spcBef>
                <a:spcPct val="30000"/>
              </a:spcBef>
              <a:spcAft>
                <a:spcPct val="0"/>
              </a:spcAft>
              <a:defRPr sz="1200">
                <a:solidFill>
                  <a:schemeClr val="tx1"/>
                </a:solidFill>
                <a:latin typeface="Arial" charset="0"/>
              </a:defRPr>
            </a:lvl8pPr>
            <a:lvl9pPr marL="3979863" indent="-2365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8A387F-E1E9-4A37-8C31-90CEDC43DA2C}" type="slidenum">
              <a:rPr lang="de-DE" altLang="de-DE" sz="1300" smtClean="0"/>
              <a:pPr eaLnBrk="1" hangingPunct="1">
                <a:spcBef>
                  <a:spcPct val="0"/>
                </a:spcBef>
              </a:pPr>
              <a:t>15</a:t>
            </a:fld>
            <a:endParaRPr lang="de-DE" altLang="de-DE" sz="13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dirty="0" smtClean="0"/>
          </a:p>
        </p:txBody>
      </p:sp>
      <p:sp>
        <p:nvSpPr>
          <p:cNvPr id="30724"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76288" indent="-296863" eaLnBrk="0" hangingPunct="0">
              <a:spcBef>
                <a:spcPct val="30000"/>
              </a:spcBef>
              <a:defRPr sz="1200">
                <a:solidFill>
                  <a:schemeClr val="tx1"/>
                </a:solidFill>
                <a:latin typeface="Arial" charset="0"/>
              </a:defRPr>
            </a:lvl2pPr>
            <a:lvl3pPr marL="1195388" indent="-236538" eaLnBrk="0" hangingPunct="0">
              <a:spcBef>
                <a:spcPct val="30000"/>
              </a:spcBef>
              <a:defRPr sz="1200">
                <a:solidFill>
                  <a:schemeClr val="tx1"/>
                </a:solidFill>
                <a:latin typeface="Arial" charset="0"/>
              </a:defRPr>
            </a:lvl3pPr>
            <a:lvl4pPr marL="1673225" indent="-236538" eaLnBrk="0" hangingPunct="0">
              <a:spcBef>
                <a:spcPct val="30000"/>
              </a:spcBef>
              <a:defRPr sz="1200">
                <a:solidFill>
                  <a:schemeClr val="tx1"/>
                </a:solidFill>
                <a:latin typeface="Arial" charset="0"/>
              </a:defRPr>
            </a:lvl4pPr>
            <a:lvl5pPr marL="2151063" indent="-236538" eaLnBrk="0" hangingPunct="0">
              <a:spcBef>
                <a:spcPct val="30000"/>
              </a:spcBef>
              <a:defRPr sz="1200">
                <a:solidFill>
                  <a:schemeClr val="tx1"/>
                </a:solidFill>
                <a:latin typeface="Arial" charset="0"/>
              </a:defRPr>
            </a:lvl5pPr>
            <a:lvl6pPr marL="2608263" indent="-236538" eaLnBrk="0" fontAlgn="base" hangingPunct="0">
              <a:spcBef>
                <a:spcPct val="30000"/>
              </a:spcBef>
              <a:spcAft>
                <a:spcPct val="0"/>
              </a:spcAft>
              <a:defRPr sz="1200">
                <a:solidFill>
                  <a:schemeClr val="tx1"/>
                </a:solidFill>
                <a:latin typeface="Arial" charset="0"/>
              </a:defRPr>
            </a:lvl6pPr>
            <a:lvl7pPr marL="3065463" indent="-236538" eaLnBrk="0" fontAlgn="base" hangingPunct="0">
              <a:spcBef>
                <a:spcPct val="30000"/>
              </a:spcBef>
              <a:spcAft>
                <a:spcPct val="0"/>
              </a:spcAft>
              <a:defRPr sz="1200">
                <a:solidFill>
                  <a:schemeClr val="tx1"/>
                </a:solidFill>
                <a:latin typeface="Arial" charset="0"/>
              </a:defRPr>
            </a:lvl7pPr>
            <a:lvl8pPr marL="3522663" indent="-236538" eaLnBrk="0" fontAlgn="base" hangingPunct="0">
              <a:spcBef>
                <a:spcPct val="30000"/>
              </a:spcBef>
              <a:spcAft>
                <a:spcPct val="0"/>
              </a:spcAft>
              <a:defRPr sz="1200">
                <a:solidFill>
                  <a:schemeClr val="tx1"/>
                </a:solidFill>
                <a:latin typeface="Arial" charset="0"/>
              </a:defRPr>
            </a:lvl8pPr>
            <a:lvl9pPr marL="3979863" indent="-2365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2DF59F-0D3D-4A9E-98E9-0A41F04F7A0A}" type="slidenum">
              <a:rPr lang="de-DE" altLang="de-DE" sz="1300" smtClean="0"/>
              <a:pPr eaLnBrk="1" hangingPunct="1">
                <a:spcBef>
                  <a:spcPct val="0"/>
                </a:spcBef>
              </a:pPr>
              <a:t>19</a:t>
            </a:fld>
            <a:endParaRPr lang="de-DE" altLang="de-DE" sz="13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a:ln/>
        </p:spPr>
      </p:sp>
      <p:sp>
        <p:nvSpPr>
          <p:cNvPr id="31747" name="Notizenplatzhalter 2"/>
          <p:cNvSpPr>
            <a:spLocks noGrp="1"/>
          </p:cNvSpPr>
          <p:nvPr>
            <p:ph type="body" idx="1"/>
          </p:nvPr>
        </p:nvSpPr>
        <p:spPr>
          <a:noFill/>
        </p:spPr>
        <p:txBody>
          <a:bodyPr/>
          <a:lstStyle/>
          <a:p>
            <a:endParaRPr lang="de-DE" altLang="de-DE" dirty="0" smtClean="0"/>
          </a:p>
        </p:txBody>
      </p:sp>
      <p:sp>
        <p:nvSpPr>
          <p:cNvPr id="31748"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6600" indent="-282575" eaLnBrk="0" hangingPunct="0">
              <a:spcBef>
                <a:spcPct val="30000"/>
              </a:spcBef>
              <a:defRPr sz="1200">
                <a:solidFill>
                  <a:schemeClr val="tx1"/>
                </a:solidFill>
                <a:latin typeface="Arial" charset="0"/>
              </a:defRPr>
            </a:lvl2pPr>
            <a:lvl3pPr marL="1133475" indent="-225425" eaLnBrk="0" hangingPunct="0">
              <a:spcBef>
                <a:spcPct val="30000"/>
              </a:spcBef>
              <a:defRPr sz="1200">
                <a:solidFill>
                  <a:schemeClr val="tx1"/>
                </a:solidFill>
                <a:latin typeface="Arial" charset="0"/>
              </a:defRPr>
            </a:lvl3pPr>
            <a:lvl4pPr marL="1587500" indent="-225425" eaLnBrk="0" hangingPunct="0">
              <a:spcBef>
                <a:spcPct val="30000"/>
              </a:spcBef>
              <a:defRPr sz="1200">
                <a:solidFill>
                  <a:schemeClr val="tx1"/>
                </a:solidFill>
                <a:latin typeface="Arial" charset="0"/>
              </a:defRPr>
            </a:lvl4pPr>
            <a:lvl5pPr marL="2043113" indent="-225425" eaLnBrk="0" hangingPunct="0">
              <a:spcBef>
                <a:spcPct val="30000"/>
              </a:spcBef>
              <a:defRPr sz="1200">
                <a:solidFill>
                  <a:schemeClr val="tx1"/>
                </a:solidFill>
                <a:latin typeface="Arial" charset="0"/>
              </a:defRPr>
            </a:lvl5pPr>
            <a:lvl6pPr marL="2500313" indent="-225425" eaLnBrk="0" fontAlgn="base" hangingPunct="0">
              <a:spcBef>
                <a:spcPct val="30000"/>
              </a:spcBef>
              <a:spcAft>
                <a:spcPct val="0"/>
              </a:spcAft>
              <a:defRPr sz="1200">
                <a:solidFill>
                  <a:schemeClr val="tx1"/>
                </a:solidFill>
                <a:latin typeface="Arial" charset="0"/>
              </a:defRPr>
            </a:lvl6pPr>
            <a:lvl7pPr marL="2957513" indent="-225425" eaLnBrk="0" fontAlgn="base" hangingPunct="0">
              <a:spcBef>
                <a:spcPct val="30000"/>
              </a:spcBef>
              <a:spcAft>
                <a:spcPct val="0"/>
              </a:spcAft>
              <a:defRPr sz="1200">
                <a:solidFill>
                  <a:schemeClr val="tx1"/>
                </a:solidFill>
                <a:latin typeface="Arial" charset="0"/>
              </a:defRPr>
            </a:lvl7pPr>
            <a:lvl8pPr marL="3414713" indent="-225425" eaLnBrk="0" fontAlgn="base" hangingPunct="0">
              <a:spcBef>
                <a:spcPct val="30000"/>
              </a:spcBef>
              <a:spcAft>
                <a:spcPct val="0"/>
              </a:spcAft>
              <a:defRPr sz="1200">
                <a:solidFill>
                  <a:schemeClr val="tx1"/>
                </a:solidFill>
                <a:latin typeface="Arial" charset="0"/>
              </a:defRPr>
            </a:lvl8pPr>
            <a:lvl9pPr marL="3871913" indent="-2254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BA75787-2D58-4355-8153-BD99D087FD37}" type="slidenum">
              <a:rPr lang="de-DE" altLang="de-DE" sz="1300" smtClean="0"/>
              <a:pPr eaLnBrk="1" hangingPunct="1">
                <a:spcBef>
                  <a:spcPct val="0"/>
                </a:spcBef>
              </a:pPr>
              <a:t>20</a:t>
            </a:fld>
            <a:endParaRPr lang="de-DE" altLang="de-DE" sz="13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p:spPr>
        <p:txBody>
          <a:bodyPr/>
          <a:lstStyle/>
          <a:p>
            <a:endParaRPr lang="de-DE" altLang="de-DE" dirty="0" smtClean="0"/>
          </a:p>
        </p:txBody>
      </p:sp>
      <p:sp>
        <p:nvSpPr>
          <p:cNvPr id="32772"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5013" indent="-282575" eaLnBrk="0" hangingPunct="0">
              <a:spcBef>
                <a:spcPct val="30000"/>
              </a:spcBef>
              <a:defRPr sz="1200">
                <a:solidFill>
                  <a:schemeClr val="tx1"/>
                </a:solidFill>
                <a:latin typeface="Arial" charset="0"/>
              </a:defRPr>
            </a:lvl2pPr>
            <a:lvl3pPr marL="1131888" indent="-225425" eaLnBrk="0" hangingPunct="0">
              <a:spcBef>
                <a:spcPct val="30000"/>
              </a:spcBef>
              <a:defRPr sz="1200">
                <a:solidFill>
                  <a:schemeClr val="tx1"/>
                </a:solidFill>
                <a:latin typeface="Arial" charset="0"/>
              </a:defRPr>
            </a:lvl3pPr>
            <a:lvl4pPr marL="1584325" indent="-225425" eaLnBrk="0" hangingPunct="0">
              <a:spcBef>
                <a:spcPct val="30000"/>
              </a:spcBef>
              <a:defRPr sz="1200">
                <a:solidFill>
                  <a:schemeClr val="tx1"/>
                </a:solidFill>
                <a:latin typeface="Arial" charset="0"/>
              </a:defRPr>
            </a:lvl4pPr>
            <a:lvl5pPr marL="2038350" indent="-225425" eaLnBrk="0" hangingPunct="0">
              <a:spcBef>
                <a:spcPct val="30000"/>
              </a:spcBef>
              <a:defRPr sz="1200">
                <a:solidFill>
                  <a:schemeClr val="tx1"/>
                </a:solidFill>
                <a:latin typeface="Arial" charset="0"/>
              </a:defRPr>
            </a:lvl5pPr>
            <a:lvl6pPr marL="2495550" indent="-225425" eaLnBrk="0" fontAlgn="base" hangingPunct="0">
              <a:spcBef>
                <a:spcPct val="30000"/>
              </a:spcBef>
              <a:spcAft>
                <a:spcPct val="0"/>
              </a:spcAft>
              <a:defRPr sz="1200">
                <a:solidFill>
                  <a:schemeClr val="tx1"/>
                </a:solidFill>
                <a:latin typeface="Arial" charset="0"/>
              </a:defRPr>
            </a:lvl6pPr>
            <a:lvl7pPr marL="2952750" indent="-225425" eaLnBrk="0" fontAlgn="base" hangingPunct="0">
              <a:spcBef>
                <a:spcPct val="30000"/>
              </a:spcBef>
              <a:spcAft>
                <a:spcPct val="0"/>
              </a:spcAft>
              <a:defRPr sz="1200">
                <a:solidFill>
                  <a:schemeClr val="tx1"/>
                </a:solidFill>
                <a:latin typeface="Arial" charset="0"/>
              </a:defRPr>
            </a:lvl7pPr>
            <a:lvl8pPr marL="3409950" indent="-225425" eaLnBrk="0" fontAlgn="base" hangingPunct="0">
              <a:spcBef>
                <a:spcPct val="30000"/>
              </a:spcBef>
              <a:spcAft>
                <a:spcPct val="0"/>
              </a:spcAft>
              <a:defRPr sz="1200">
                <a:solidFill>
                  <a:schemeClr val="tx1"/>
                </a:solidFill>
                <a:latin typeface="Arial" charset="0"/>
              </a:defRPr>
            </a:lvl8pPr>
            <a:lvl9pPr marL="3867150" indent="-22542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E7EA0C8-BA60-40F8-957A-A3CABCA6541E}" type="slidenum">
              <a:rPr lang="de-DE" altLang="de-DE" sz="1300" smtClean="0"/>
              <a:pPr eaLnBrk="1" hangingPunct="1">
                <a:spcBef>
                  <a:spcPct val="0"/>
                </a:spcBef>
              </a:pPr>
              <a:t>21</a:t>
            </a:fld>
            <a:endParaRPr lang="de-DE" altLang="de-DE" sz="13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lstStyle/>
          <a:p>
            <a:pPr>
              <a:defRPr/>
            </a:pPr>
            <a:endParaRPr lang="de-DE" altLang="de-DE" dirty="0" smtClean="0"/>
          </a:p>
        </p:txBody>
      </p:sp>
      <p:sp>
        <p:nvSpPr>
          <p:cNvPr id="33796" name="Foliennummernplatzhalt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76288" indent="-296863" eaLnBrk="0" hangingPunct="0">
              <a:spcBef>
                <a:spcPct val="30000"/>
              </a:spcBef>
              <a:defRPr sz="1200">
                <a:solidFill>
                  <a:schemeClr val="tx1"/>
                </a:solidFill>
                <a:latin typeface="Arial" charset="0"/>
              </a:defRPr>
            </a:lvl2pPr>
            <a:lvl3pPr marL="1195388" indent="-236538" eaLnBrk="0" hangingPunct="0">
              <a:spcBef>
                <a:spcPct val="30000"/>
              </a:spcBef>
              <a:defRPr sz="1200">
                <a:solidFill>
                  <a:schemeClr val="tx1"/>
                </a:solidFill>
                <a:latin typeface="Arial" charset="0"/>
              </a:defRPr>
            </a:lvl3pPr>
            <a:lvl4pPr marL="1673225" indent="-236538" eaLnBrk="0" hangingPunct="0">
              <a:spcBef>
                <a:spcPct val="30000"/>
              </a:spcBef>
              <a:defRPr sz="1200">
                <a:solidFill>
                  <a:schemeClr val="tx1"/>
                </a:solidFill>
                <a:latin typeface="Arial" charset="0"/>
              </a:defRPr>
            </a:lvl4pPr>
            <a:lvl5pPr marL="2151063" indent="-236538" eaLnBrk="0" hangingPunct="0">
              <a:spcBef>
                <a:spcPct val="30000"/>
              </a:spcBef>
              <a:defRPr sz="1200">
                <a:solidFill>
                  <a:schemeClr val="tx1"/>
                </a:solidFill>
                <a:latin typeface="Arial" charset="0"/>
              </a:defRPr>
            </a:lvl5pPr>
            <a:lvl6pPr marL="2608263" indent="-236538" eaLnBrk="0" fontAlgn="base" hangingPunct="0">
              <a:spcBef>
                <a:spcPct val="30000"/>
              </a:spcBef>
              <a:spcAft>
                <a:spcPct val="0"/>
              </a:spcAft>
              <a:defRPr sz="1200">
                <a:solidFill>
                  <a:schemeClr val="tx1"/>
                </a:solidFill>
                <a:latin typeface="Arial" charset="0"/>
              </a:defRPr>
            </a:lvl6pPr>
            <a:lvl7pPr marL="3065463" indent="-236538" eaLnBrk="0" fontAlgn="base" hangingPunct="0">
              <a:spcBef>
                <a:spcPct val="30000"/>
              </a:spcBef>
              <a:spcAft>
                <a:spcPct val="0"/>
              </a:spcAft>
              <a:defRPr sz="1200">
                <a:solidFill>
                  <a:schemeClr val="tx1"/>
                </a:solidFill>
                <a:latin typeface="Arial" charset="0"/>
              </a:defRPr>
            </a:lvl7pPr>
            <a:lvl8pPr marL="3522663" indent="-236538" eaLnBrk="0" fontAlgn="base" hangingPunct="0">
              <a:spcBef>
                <a:spcPct val="30000"/>
              </a:spcBef>
              <a:spcAft>
                <a:spcPct val="0"/>
              </a:spcAft>
              <a:defRPr sz="1200">
                <a:solidFill>
                  <a:schemeClr val="tx1"/>
                </a:solidFill>
                <a:latin typeface="Arial" charset="0"/>
              </a:defRPr>
            </a:lvl8pPr>
            <a:lvl9pPr marL="3979863" indent="-2365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53369E4-DC2D-4B68-888D-C860A2EC99C8}" type="slidenum">
              <a:rPr lang="de-DE" altLang="de-DE" sz="1300" smtClean="0"/>
              <a:pPr eaLnBrk="1" hangingPunct="1">
                <a:spcBef>
                  <a:spcPct val="0"/>
                </a:spcBef>
              </a:pPr>
              <a:t>22</a:t>
            </a:fld>
            <a:endParaRPr lang="de-DE" altLang="de-DE" sz="13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lvl1pPr>
              <a:defRPr>
                <a:latin typeface="Trebuchet MS" pitchFamily="34" charset="0"/>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atin typeface="Trebuchet MS"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1251723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47664" y="274638"/>
            <a:ext cx="5544616" cy="1143000"/>
          </a:xfrm>
          <a:prstGeom prst="rect">
            <a:avLst/>
          </a:prstGeom>
        </p:spPr>
        <p:txBody>
          <a:bodyPr anchor="ctr"/>
          <a:lstStyle>
            <a:lvl1pPr>
              <a:defRPr sz="40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395536" y="1783357"/>
            <a:ext cx="8208912" cy="4525963"/>
          </a:xfrm>
          <a:prstGeom prst="rect">
            <a:avLst/>
          </a:prstGeom>
        </p:spPr>
        <p:txBody>
          <a:bodyPr/>
          <a:lstStyle>
            <a:lvl1pPr>
              <a:defRPr sz="2600"/>
            </a:lvl1pPr>
            <a:lvl2pPr>
              <a:defRPr sz="2400"/>
            </a:lvl2pPr>
            <a:lvl3pPr>
              <a:defRPr sz="2000"/>
            </a:lvl3pPr>
            <a:lvl4pPr>
              <a:defRPr sz="1800"/>
            </a:lvl4pPr>
            <a:lvl5pPr>
              <a:defRPr sz="18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91635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94917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536" y="178335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586536" y="1783357"/>
            <a:ext cx="401791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itel 1"/>
          <p:cNvSpPr>
            <a:spLocks noGrp="1"/>
          </p:cNvSpPr>
          <p:nvPr>
            <p:ph type="title"/>
          </p:nvPr>
        </p:nvSpPr>
        <p:spPr>
          <a:xfrm>
            <a:off x="1547664" y="274638"/>
            <a:ext cx="5544616" cy="1143000"/>
          </a:xfrm>
          <a:prstGeom prst="rect">
            <a:avLst/>
          </a:prstGeom>
        </p:spPr>
        <p:txBody>
          <a:bodyPr anchor="ctr"/>
          <a:lstStyle>
            <a:lvl1pPr>
              <a:defRPr sz="40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86967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395536" y="1790278"/>
            <a:ext cx="4040188" cy="63976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4" name="Inhaltsplatzhalter 3"/>
          <p:cNvSpPr>
            <a:spLocks noGrp="1"/>
          </p:cNvSpPr>
          <p:nvPr>
            <p:ph sz="half" idx="2"/>
          </p:nvPr>
        </p:nvSpPr>
        <p:spPr>
          <a:xfrm>
            <a:off x="395536"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583361" y="1790278"/>
            <a:ext cx="4021087" cy="63976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583361" y="2430040"/>
            <a:ext cx="402108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Titel 1"/>
          <p:cNvSpPr>
            <a:spLocks noGrp="1"/>
          </p:cNvSpPr>
          <p:nvPr>
            <p:ph type="title"/>
          </p:nvPr>
        </p:nvSpPr>
        <p:spPr>
          <a:xfrm>
            <a:off x="1547664" y="274638"/>
            <a:ext cx="5544616" cy="1143000"/>
          </a:xfrm>
          <a:prstGeom prst="rect">
            <a:avLst/>
          </a:prstGeom>
        </p:spPr>
        <p:txBody>
          <a:bodyPr anchor="ctr"/>
          <a:lstStyle>
            <a:lvl1pPr>
              <a:defRPr sz="40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89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el 1"/>
          <p:cNvSpPr>
            <a:spLocks noGrp="1"/>
          </p:cNvSpPr>
          <p:nvPr>
            <p:ph type="title"/>
          </p:nvPr>
        </p:nvSpPr>
        <p:spPr>
          <a:xfrm>
            <a:off x="1547664" y="274638"/>
            <a:ext cx="5544616" cy="1143000"/>
          </a:xfrm>
          <a:prstGeom prst="rect">
            <a:avLst/>
          </a:prstGeom>
        </p:spPr>
        <p:txBody>
          <a:bodyPr anchor="ctr"/>
          <a:lstStyle>
            <a:lvl1pPr>
              <a:defRPr sz="40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279484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50411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alpha val="40000"/>
              </a:schemeClr>
            </a:gs>
            <a:gs pos="73000">
              <a:schemeClr val="bg1">
                <a:tint val="45000"/>
                <a:shade val="99000"/>
                <a:satMod val="350000"/>
              </a:schemeClr>
            </a:gs>
            <a:gs pos="100000">
              <a:srgbClr val="93BE0F">
                <a:alpha val="48000"/>
              </a:srgb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7010400"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98679AF-F48D-41E0-8CF7-3019CD7D2723}" type="slidenum">
              <a:rPr lang="de-DE" altLang="de-DE" sz="1400"/>
              <a:pPr algn="r" eaLnBrk="1" hangingPunct="1"/>
              <a:t>‹Nr.›</a:t>
            </a:fld>
            <a:endParaRPr lang="de-DE" altLang="de-DE" sz="1400" dirty="0"/>
          </a:p>
        </p:txBody>
      </p:sp>
      <p:sp>
        <p:nvSpPr>
          <p:cNvPr id="1029" name="Rectangle 10"/>
          <p:cNvSpPr>
            <a:spLocks noChangeArrowheads="1"/>
          </p:cNvSpPr>
          <p:nvPr userDrawn="1"/>
        </p:nvSpPr>
        <p:spPr bwMode="auto">
          <a:xfrm flipV="1">
            <a:off x="395288" y="1486942"/>
            <a:ext cx="8029575" cy="69850"/>
          </a:xfrm>
          <a:prstGeom prst="rect">
            <a:avLst/>
          </a:prstGeom>
          <a:solidFill>
            <a:srgbClr val="93BE0F"/>
          </a:solidFill>
          <a:ln w="9525">
            <a:solidFill>
              <a:srgbClr val="93BE0F"/>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p>
        </p:txBody>
      </p:sp>
      <p:sp>
        <p:nvSpPr>
          <p:cNvPr id="1030" name="Rectangle 12"/>
          <p:cNvSpPr>
            <a:spLocks noChangeArrowheads="1"/>
          </p:cNvSpPr>
          <p:nvPr userDrawn="1"/>
        </p:nvSpPr>
        <p:spPr bwMode="auto">
          <a:xfrm rot="10800000">
            <a:off x="8407400" y="0"/>
            <a:ext cx="736600" cy="738188"/>
          </a:xfrm>
          <a:prstGeom prst="rect">
            <a:avLst/>
          </a:prstGeom>
          <a:solidFill>
            <a:srgbClr val="93BE0F">
              <a:alpha val="60000"/>
            </a:srgbClr>
          </a:solidFill>
          <a:ln>
            <a:noFill/>
          </a:ln>
          <a:effectLst/>
          <a:extLst/>
        </p:spPr>
        <p:txBody>
          <a:bodyPr rot="10800000" wrap="none" lIns="0" tIns="0" rIns="0" bIns="0"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sz="1200" dirty="0">
              <a:latin typeface="Verdana" pitchFamily="34" charset="0"/>
            </a:endParaRPr>
          </a:p>
        </p:txBody>
      </p:sp>
      <p:sp>
        <p:nvSpPr>
          <p:cNvPr id="1032" name="Rectangle 14"/>
          <p:cNvSpPr>
            <a:spLocks noChangeArrowheads="1"/>
          </p:cNvSpPr>
          <p:nvPr userDrawn="1"/>
        </p:nvSpPr>
        <p:spPr bwMode="auto">
          <a:xfrm rot="5400000" flipH="1" flipV="1">
            <a:off x="5581130" y="3761854"/>
            <a:ext cx="6119811" cy="72480"/>
          </a:xfrm>
          <a:prstGeom prst="rect">
            <a:avLst/>
          </a:prstGeom>
          <a:solidFill>
            <a:srgbClr val="93BE0F"/>
          </a:solidFill>
          <a:ln w="9525">
            <a:solidFill>
              <a:srgbClr val="93BE0F"/>
            </a:solidFill>
            <a:miter lim="800000"/>
            <a:headEnd/>
            <a:tailEnd/>
          </a:ln>
          <a:effectLst/>
          <a:extLst/>
        </p:spPr>
        <p:txBody>
          <a:bodyPr wrap="none" anchor="ctr"/>
          <a:lstStyle/>
          <a:p>
            <a:pPr lvl="0" eaLnBrk="1" hangingPunct="1"/>
            <a:endParaRPr lang="de-DE" altLang="de-DE" dirty="0"/>
          </a:p>
        </p:txBody>
      </p:sp>
      <p:pic>
        <p:nvPicPr>
          <p:cNvPr id="2" name="Grafik 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6895" r="16459"/>
          <a:stretch/>
        </p:blipFill>
        <p:spPr>
          <a:xfrm>
            <a:off x="323529" y="125594"/>
            <a:ext cx="1224136" cy="1298521"/>
          </a:xfrm>
          <a:prstGeom prst="rect">
            <a:avLst/>
          </a:prstGeom>
        </p:spPr>
      </p:pic>
      <p:sp>
        <p:nvSpPr>
          <p:cNvPr id="1028" name="Rectangle 9"/>
          <p:cNvSpPr>
            <a:spLocks noChangeArrowheads="1"/>
          </p:cNvSpPr>
          <p:nvPr userDrawn="1"/>
        </p:nvSpPr>
        <p:spPr bwMode="auto">
          <a:xfrm rot="10800000">
            <a:off x="7509856" y="836712"/>
            <a:ext cx="920750" cy="920750"/>
          </a:xfrm>
          <a:prstGeom prst="rect">
            <a:avLst/>
          </a:prstGeom>
          <a:solidFill>
            <a:srgbClr val="93BE0F">
              <a:alpha val="40000"/>
            </a:srgbClr>
          </a:solidFill>
          <a:ln>
            <a:noFill/>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p>
        </p:txBody>
      </p:sp>
      <p:sp>
        <p:nvSpPr>
          <p:cNvPr id="1027" name="Rectangle 8"/>
          <p:cNvSpPr>
            <a:spLocks noChangeArrowheads="1"/>
          </p:cNvSpPr>
          <p:nvPr userDrawn="1"/>
        </p:nvSpPr>
        <p:spPr bwMode="auto">
          <a:xfrm rot="10800000">
            <a:off x="7075488" y="179388"/>
            <a:ext cx="920750" cy="920750"/>
          </a:xfrm>
          <a:prstGeom prst="rect">
            <a:avLst/>
          </a:prstGeom>
          <a:solidFill>
            <a:srgbClr val="93BE0F">
              <a:alpha val="80000"/>
            </a:srgbClr>
          </a:solidFill>
          <a:ln w="9525">
            <a:noFill/>
            <a:miter lim="800000"/>
            <a:headEnd/>
            <a:tailEnd/>
          </a:ln>
          <a:effectLs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dirty="0"/>
          </a:p>
        </p:txBody>
      </p:sp>
      <p:sp>
        <p:nvSpPr>
          <p:cNvPr id="3" name="Textfeld 2"/>
          <p:cNvSpPr txBox="1"/>
          <p:nvPr userDrawn="1"/>
        </p:nvSpPr>
        <p:spPr>
          <a:xfrm>
            <a:off x="-72008" y="6669940"/>
            <a:ext cx="5076056" cy="215444"/>
          </a:xfrm>
          <a:prstGeom prst="rect">
            <a:avLst/>
          </a:prstGeom>
          <a:noFill/>
        </p:spPr>
        <p:txBody>
          <a:bodyPr vert="horz" wrap="square" rtlCol="0">
            <a:spAutoFit/>
          </a:bodyPr>
          <a:lstStyle/>
          <a:p>
            <a:r>
              <a:rPr lang="de-DE" sz="800" dirty="0" smtClean="0">
                <a:solidFill>
                  <a:schemeClr val="bg1">
                    <a:lumMod val="50000"/>
                  </a:schemeClr>
                </a:solidFill>
              </a:rPr>
              <a:t>Ein Projekt der BAG SELBSTHILFE e.V. / Gefördert vom</a:t>
            </a:r>
            <a:r>
              <a:rPr lang="de-DE" sz="800" baseline="0" dirty="0" smtClean="0">
                <a:solidFill>
                  <a:schemeClr val="bg1">
                    <a:lumMod val="50000"/>
                  </a:schemeClr>
                </a:solidFill>
              </a:rPr>
              <a:t> BKK Dachverband e.V.</a:t>
            </a:r>
            <a:endParaRPr lang="de-DE" sz="8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QWHD9oxmqfQ" TargetMode="External"/><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youtube.com/watch?v=RCfHoc3Sd00" TargetMode="External"/><Relationship Id="rId5" Type="http://schemas.openxmlformats.org/officeDocument/2006/relationships/hyperlink" Target="https://www.youtube.com/watch?v=HDYcC8A3Hbw" TargetMode="External"/><Relationship Id="rId4" Type="http://schemas.openxmlformats.org/officeDocument/2006/relationships/hyperlink" Target="https://www.youtube.com/watch?v=qdvFDkpnqKQ" TargetMode="Externa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elbsthilfe-wirkt.de/lukas-seidel/" TargetMode="External"/><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selbsthilfe-wirkt.de/birgit-kalwitz/" TargetMode="External"/><Relationship Id="rId4" Type="http://schemas.openxmlformats.org/officeDocument/2006/relationships/hyperlink" Target="http://www.selbsthilfe-wirkt.de/simone-strass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youtu.be/W04OnPcFhSA" TargetMode="External"/><Relationship Id="rId2" Type="http://schemas.openxmlformats.org/officeDocument/2006/relationships/hyperlink" Target="http://youtu.be/ALkkYYi2uUw" TargetMode="External"/><Relationship Id="rId1" Type="http://schemas.openxmlformats.org/officeDocument/2006/relationships/slideLayout" Target="../slideLayouts/slideLayout2.xml"/><Relationship Id="rId5" Type="http://schemas.openxmlformats.org/officeDocument/2006/relationships/hyperlink" Target="https://vimeo.com/111590008" TargetMode="External"/><Relationship Id="rId4" Type="http://schemas.openxmlformats.org/officeDocument/2006/relationships/hyperlink" Target="http://youtu.be/JGxAjYfzXyo"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selbsthilfe-wirkt.de/kampagne-social-spo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elbsthilfe-wirkt.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youtube.com/user/selbsthilfewirkt" TargetMode="External"/><Relationship Id="rId5" Type="http://schemas.openxmlformats.org/officeDocument/2006/relationships/hyperlink" Target="https://www.facebook.com/SelbsthilfeWirkt"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irfuermich.tumblr.com/" TargetMode="External"/><Relationship Id="rId5" Type="http://schemas.openxmlformats.org/officeDocument/2006/relationships/hyperlink" Target="https://plus.google.com/110887978409006017654/posts"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www.selbsthilfe-wirkt.de/material-fly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www.selbsthilfe-wirkt.de/wp-content/uploads/Dachkampagne_WirF&#252;rMichSelbsthilfeWirkt_Musterartikel-kurz.pdf" TargetMode="External"/><Relationship Id="rId2" Type="http://schemas.openxmlformats.org/officeDocument/2006/relationships/hyperlink" Target="http://www.selbsthilfe-wirkt.de/wp-content/uploads/Dachkampagne_WirF&#252;rMichSelbsthilfeWirkt_Musterartikel-lang.pdf"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selbsthilfe-wirkt.de/wp-content/uploads/Kampagnen-Logo_klein.jpg" TargetMode="External"/><Relationship Id="rId7" Type="http://schemas.openxmlformats.org/officeDocument/2006/relationships/image" Target="../media/image24.jpeg"/><Relationship Id="rId2" Type="http://schemas.openxmlformats.org/officeDocument/2006/relationships/hyperlink" Target="http://www.selbsthilfe-wirkt.de/wp-content/uploads/Kampagnen-Logo.jpg" TargetMode="Externa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hyperlink" Target="http://www.selbsthilfe-wirkt.de/wp-content/uploads/BAG-SELBSTHILFE_Logo.jpg"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www.selbsthilfe-wirkt.de/material-film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selbsthilfe-wirkt.de/material-foto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selbsthilfe-wirkt.de/wp-content/uploads/SelbsthilfeWirkt_Imagefolder.pdf" TargetMode="External"/><Relationship Id="rId7" Type="http://schemas.openxmlformats.org/officeDocument/2006/relationships/image" Target="../media/image25.png"/><Relationship Id="rId2" Type="http://schemas.openxmlformats.org/officeDocument/2006/relationships/hyperlink" Target="http://www.selbsthilfe-wirkt.de/wp-content/uploads/2014/08/Magazin_Interview_Strasser.pdf" TargetMode="External"/><Relationship Id="rId1" Type="http://schemas.openxmlformats.org/officeDocument/2006/relationships/slideLayout" Target="../slideLayouts/slideLayout5.xml"/><Relationship Id="rId6" Type="http://schemas.openxmlformats.org/officeDocument/2006/relationships/hyperlink" Target="http://www.selbsthilfe-wirkt.de/wp-content/uploads/Postkarten_84x58.pdf" TargetMode="External"/><Relationship Id="rId5" Type="http://schemas.openxmlformats.org/officeDocument/2006/relationships/hyperlink" Target="http://www.selbsthilfe-wirkt.de/material-interviews/" TargetMode="External"/><Relationship Id="rId4" Type="http://schemas.openxmlformats.org/officeDocument/2006/relationships/hyperlink" Target="http://www.selbsthilfe-wirkt.de/wp-content/uploads/2014/08/Steckbrief_Strasser.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elbsthilfe-wirkt.de/material-interviews/" TargetMode="External"/><Relationship Id="rId7" Type="http://schemas.openxmlformats.org/officeDocument/2006/relationships/hyperlink" Target="http://www.selbsthilfe-wirkt.de/material-steckbriefe/" TargetMode="External"/><Relationship Id="rId2" Type="http://schemas.openxmlformats.org/officeDocument/2006/relationships/hyperlink" Target="http://www.selbsthilfe-wirkt.de/wp-content/uploads/2014/08/Magazin_Interview_Strasser.pdf" TargetMode="External"/><Relationship Id="rId1" Type="http://schemas.openxmlformats.org/officeDocument/2006/relationships/slideLayout" Target="../slideLayouts/slideLayout5.xml"/><Relationship Id="rId6" Type="http://schemas.openxmlformats.org/officeDocument/2006/relationships/hyperlink" Target="http://www.selbsthilfe-wirkt.de/wp-content/uploads/Postkarten_84x58.pdf" TargetMode="External"/><Relationship Id="rId5" Type="http://schemas.openxmlformats.org/officeDocument/2006/relationships/hyperlink" Target="http://www.selbsthilfe-wirkt.de/wp-content/uploads/2014/08/Steckbrief_Strasser.pdf" TargetMode="Externa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selbsthilfe-wirkt.de/material-press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selbsthilfe-wirkt.de/material-press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elbsthilfe-wirkt.de/wp-content/uploads/Presseeinladung-2014_12_12.pdf" TargetMode="External"/><Relationship Id="rId2" Type="http://schemas.openxmlformats.org/officeDocument/2006/relationships/hyperlink" Target="http://www.selbsthilfe-wirkt.de/wp-content/uploads/SelbsthilfeWirkt_Pressemitteilung_17-12-14.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selbsthilfe-wirkt.de/wp-content/uploads/Pressefoto_Preisverleihung_1Platz.jpg" TargetMode="External"/><Relationship Id="rId2" Type="http://schemas.openxmlformats.org/officeDocument/2006/relationships/hyperlink" Target="http://www.selbsthilfe-wirkt.de/wp-content/uploads/Pressefoto_Gewinner_Protagonisten_BAGSH-Gesch%C3%A4ftsf%C3%BChrer.jpg" TargetMode="Externa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hyperlink" Target="http://www.selbsthilfe-wirkt.de/wp-content/uploads/SelbsthilfeWirkt_Wettbewerbsinformation.pdf" TargetMode="External"/><Relationship Id="rId2" Type="http://schemas.openxmlformats.org/officeDocument/2006/relationships/hyperlink" Target="http://www.selbsthilfe-wirkt.de/wp-content/uploads/SelbsthilfeWirkt_Wettbewerbsaufruf.pdf" TargetMode="Externa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www.selbsthilfe-wirkt.de/wp-content/uploads/Kampagnen-Logo.jpg"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www.selbsthilfe-wirkt.de/wp-content/uploads/SimoneStrasser_Kampagnenfoto.jp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qdvFDkpnqKQ" TargetMode="External"/><Relationship Id="rId7"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www.selbsthilfe-wirkt.de/wp-content/uploads/2014/09/Filmbeschreibung-Metalbraut.txt" TargetMode="External"/><Relationship Id="rId5" Type="http://schemas.openxmlformats.org/officeDocument/2006/relationships/hyperlink" Target="http://www.selbsthilfe-wirkt.de/simone-strasser/" TargetMode="External"/><Relationship Id="rId4" Type="http://schemas.openxmlformats.org/officeDocument/2006/relationships/hyperlink" Target="http://www.selbsthilfe-wirkt.de/wp-content/uploads/2014/08/Filmbeschreibung-Radtour.tx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www.selbsthilfe-wirkt.de/wp-content/uploads/2014/08/Steckbrief_Strasser.pdf" TargetMode="External"/><Relationship Id="rId2" Type="http://schemas.openxmlformats.org/officeDocument/2006/relationships/hyperlink" Target="http://www.selbsthilfe-wirkt.de/wp-content/uploads/2014/08/Magazin_Interview_Strasser.pdf" TargetMode="Externa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http://www.selbsthilfe-wirkt.de/wp-content/uploads/BirgitKalwitz.jpg" TargetMode="External"/><Relationship Id="rId2" Type="http://schemas.openxmlformats.org/officeDocument/2006/relationships/hyperlink" Target="http://www.selbsthilfe-wirkt.de/wp-content/uploads/Kampagnen-Logo.jpg" TargetMode="External"/><Relationship Id="rId1" Type="http://schemas.openxmlformats.org/officeDocument/2006/relationships/slideLayout" Target="../slideLayouts/slideLayout2.xml"/><Relationship Id="rId6" Type="http://schemas.openxmlformats.org/officeDocument/2006/relationships/hyperlink" Target="http://www.selbsthilfe-wirkt.de/wp-content/uploads/BirgitKalwitz_Kampagnenfoto.jpg"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www.selbsthilfe-wirkt.de/wp-content/uploads/2014/09/Filmbeschreibung-Vollblutmutti.txt"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www.selbsthilfe-wirkt.de/birgit-kalwitz/" TargetMode="External"/><Relationship Id="rId5" Type="http://schemas.openxmlformats.org/officeDocument/2006/relationships/hyperlink" Target="http://www.selbsthilfe-wirkt.de/wp-content/uploads/2014/08/Filmbeschreibung-Flohmarkt.txt" TargetMode="External"/><Relationship Id="rId4" Type="http://schemas.openxmlformats.org/officeDocument/2006/relationships/hyperlink" Target="https://www.youtube.com/watch?v=HDYcC8A3Hbw"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www.selbsthilfe-wirkt.d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selbsthilfe-wirkt.de/wp-content/uploads/2014/08/Magazin_Interview_Strasser.pdf" TargetMode="External"/><Relationship Id="rId7"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hyperlink" Target="http://www.selbsthilfe-wirkt.de/wp-content/uploads/2014/08/Steckbrief_Kalwitz.pdf" TargetMode="External"/><Relationship Id="rId5" Type="http://schemas.openxmlformats.org/officeDocument/2006/relationships/hyperlink" Target="http://www.selbsthilfe-wirkt.de/wp-content/uploads/2014/08/Steckbrief_Strasser.pdf" TargetMode="External"/><Relationship Id="rId4" Type="http://schemas.openxmlformats.org/officeDocument/2006/relationships/hyperlink" Target="http://www.selbsthilfe-wirkt.de/wp-content/uploads/2014/08/Magazin_Interview_Kalwitz.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selbsthilfe-wirkt.de/wp-content/uploads/LukasSeidel_klein.jpg" TargetMode="External"/><Relationship Id="rId2" Type="http://schemas.openxmlformats.org/officeDocument/2006/relationships/hyperlink" Target="http://www.selbsthilfe-wirkt.de/wp-content/uploads/Kampagnen-Logo.jpg"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44.jpeg"/><Relationship Id="rId4" Type="http://schemas.openxmlformats.org/officeDocument/2006/relationships/hyperlink" Target="http://www.selbsthilfe-wirkt.de/wp-content/uploads/LukasSeidel_Kampagnenfoto.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www.selbsthilfe-wirkt.de/wp-content/uploads/2014/09/Filmbeschreibung-Poet.txt"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www.selbsthilfe-wirkt.de/lukas-seidel/" TargetMode="External"/><Relationship Id="rId5" Type="http://schemas.openxmlformats.org/officeDocument/2006/relationships/hyperlink" Target="http://www.selbsthilfe-wirkt.de/wp-content/uploads/2014/08/Filmbeschreibung-Fahrstunde.txt" TargetMode="External"/><Relationship Id="rId4" Type="http://schemas.openxmlformats.org/officeDocument/2006/relationships/hyperlink" Target="https://www.youtube.com/watch?v=QWHD9oxmqfQ"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selbsthilfe-wirkt.de/wp-content/uploads/2014/08/Steckbrief_Seidel.pdf" TargetMode="External"/><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hyperlink" Target="http://www.selbsthilfe-wirkt.de/wp-content/uploads/2014/08/Steckbrief_Strasser.pdf" TargetMode="External"/><Relationship Id="rId5" Type="http://schemas.openxmlformats.org/officeDocument/2006/relationships/hyperlink" Target="http://www.selbsthilfe-wirkt.de/wp-content/uploads/2014/08/Magazin_Interview_Seidel.pdf" TargetMode="External"/><Relationship Id="rId4" Type="http://schemas.openxmlformats.org/officeDocument/2006/relationships/hyperlink" Target="http://www.selbsthilfe-wirkt.de/wp-content/uploads/2014/08/Magazin_Interview_Strasser.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RCfHoc3Sd00"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www.selbsthilfe-wirkt.de/wp-content/uploads/Filmbeschreibung-Magier_JohannesSliwka.tx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www.selbsthilfe-wirkt.de/wp-content/uploads/Steckbrief_JohannesSliwka.pdf" TargetMode="External"/><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hyperlink" Target="http://www.selbsthilfe-wirkt.de/wp-content/uploads/2014/08/Steckbrief_Strasser.pdf" TargetMode="External"/><Relationship Id="rId5" Type="http://schemas.openxmlformats.org/officeDocument/2006/relationships/hyperlink" Target="http://www.selbsthilfe-wirkt.de/wp-content/uploads/Interview_JohannesSliwka.pdf" TargetMode="External"/><Relationship Id="rId4" Type="http://schemas.openxmlformats.org/officeDocument/2006/relationships/hyperlink" Target="http://www.selbsthilfe-wirkt.de/wp-content/uploads/2014/08/Magazin_Interview_Strasser.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sonja.liebherr@bag-selbsthilfe.de" TargetMode="External"/><Relationship Id="rId2" Type="http://schemas.openxmlformats.org/officeDocument/2006/relationships/hyperlink" Target="mailto:burga.torges@bag-selbsthilfe.d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de-DE" altLang="de-DE" dirty="0" smtClean="0"/>
              <a:t>Dachkampagne</a:t>
            </a:r>
            <a:br>
              <a:rPr lang="de-DE" altLang="de-DE" dirty="0" smtClean="0"/>
            </a:br>
            <a:r>
              <a:rPr lang="de-DE" altLang="de-DE" dirty="0" smtClean="0"/>
              <a:t>„WIR FÜR M</a:t>
            </a:r>
            <a:r>
              <a:rPr lang="de-DE" altLang="de-DE" dirty="0" smtClean="0">
                <a:solidFill>
                  <a:srgbClr val="93BE0F"/>
                </a:solidFill>
              </a:rPr>
              <a:t>ICH</a:t>
            </a:r>
            <a:r>
              <a:rPr lang="de-DE" altLang="de-DE" dirty="0" smtClean="0"/>
              <a:t>.</a:t>
            </a:r>
            <a:br>
              <a:rPr lang="de-DE" altLang="de-DE" dirty="0" smtClean="0"/>
            </a:br>
            <a:r>
              <a:rPr lang="de-DE" altLang="de-DE" dirty="0" smtClean="0"/>
              <a:t>SELBSTHILFE </a:t>
            </a:r>
            <a:r>
              <a:rPr lang="de-DE" altLang="de-DE" dirty="0" smtClean="0">
                <a:solidFill>
                  <a:srgbClr val="93BE0F"/>
                </a:solidFill>
              </a:rPr>
              <a:t>WIR</a:t>
            </a:r>
            <a:r>
              <a:rPr lang="de-DE" altLang="de-DE" dirty="0" smtClean="0"/>
              <a:t>KT.“</a:t>
            </a:r>
          </a:p>
        </p:txBody>
      </p:sp>
      <p:sp>
        <p:nvSpPr>
          <p:cNvPr id="2051" name="Rectangle 3"/>
          <p:cNvSpPr>
            <a:spLocks noGrp="1" noChangeArrowheads="1"/>
          </p:cNvSpPr>
          <p:nvPr>
            <p:ph type="subTitle" idx="1"/>
          </p:nvPr>
        </p:nvSpPr>
        <p:spPr bwMode="auto">
          <a:xfrm>
            <a:off x="1371600" y="4628728"/>
            <a:ext cx="6400800" cy="1752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de-DE" altLang="de-DE" dirty="0" smtClean="0"/>
              <a:t>Musterfolien und Materialien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1611384"/>
            <a:ext cx="8208912" cy="4525963"/>
          </a:xfrm>
        </p:spPr>
        <p:txBody>
          <a:bodyPr/>
          <a:lstStyle/>
          <a:p>
            <a:pPr marL="0" indent="0">
              <a:buNone/>
            </a:pPr>
            <a:r>
              <a:rPr lang="de-DE" sz="2000" dirty="0" smtClean="0"/>
              <a:t>2013 </a:t>
            </a:r>
            <a:r>
              <a:rPr lang="de-DE" sz="2000" dirty="0"/>
              <a:t>bestand die Kampagne aus vier Filmclips, in denen vier behinderte oder chronisch kranke Menschen die Hauptrollen spielten. Hierzu fand ein großes bundesweites Casting statt, bei dem aus rund 130 Bewerbern Simone Strasser, Birgit Kalwitz, Johannes </a:t>
            </a:r>
            <a:r>
              <a:rPr lang="de-DE" sz="2000" dirty="0" smtClean="0"/>
              <a:t>Sliwka </a:t>
            </a:r>
            <a:r>
              <a:rPr lang="de-DE" sz="2000" dirty="0"/>
              <a:t>und Lukas Seidel ausgewählt wurden. </a:t>
            </a:r>
            <a:endParaRPr lang="de-DE" sz="2000" dirty="0" smtClean="0"/>
          </a:p>
          <a:p>
            <a:pPr marL="0" indent="0">
              <a:buNone/>
            </a:pPr>
            <a:r>
              <a:rPr lang="de-DE" sz="2000" dirty="0" smtClean="0"/>
              <a:t>Mit </a:t>
            </a:r>
            <a:r>
              <a:rPr lang="de-DE" sz="2000" dirty="0"/>
              <a:t>ihren Geschichten wurden sie die Protagonisten und Gesichter der Kampagne und zeigten, dass ein positives, lebendiges Leben trotz Einschränkung und dank Selbsthilfe möglich ist. </a:t>
            </a:r>
            <a:endParaRPr lang="de-DE" sz="2000" dirty="0" smtClean="0"/>
          </a:p>
          <a:p>
            <a:pPr marL="0" indent="0">
              <a:buNone/>
            </a:pPr>
            <a:r>
              <a:rPr lang="de-DE" sz="2000" dirty="0" smtClean="0"/>
              <a:t>Die </a:t>
            </a:r>
            <a:r>
              <a:rPr lang="de-DE" sz="2000" dirty="0"/>
              <a:t>Filme machen neugierig auf die Protagonisten und auf das Thema </a:t>
            </a:r>
            <a:r>
              <a:rPr lang="de-DE" sz="2000" dirty="0" smtClean="0"/>
              <a:t>Selbsthilfe. Sie wurden </a:t>
            </a:r>
            <a:r>
              <a:rPr lang="de-DE" sz="2000" dirty="0"/>
              <a:t>über die Kampagnen-Website, über YouTube und Facebook, über die Mitgliedsverbände der Selbsthilfe und über alle im Internet aktiven und an Selbsthilfe interessierten Menschen verbreitet. </a:t>
            </a:r>
            <a:endParaRPr lang="de-DE" sz="2000" dirty="0" smtClean="0"/>
          </a:p>
          <a:p>
            <a:pPr marL="0" indent="0">
              <a:buNone/>
            </a:pPr>
            <a:r>
              <a:rPr lang="de-DE" sz="2000" dirty="0" smtClean="0"/>
              <a:t>Die </a:t>
            </a:r>
            <a:r>
              <a:rPr lang="de-DE" sz="2000" dirty="0"/>
              <a:t>Kampagnen-Website beinhaltete ergänzend zu den Filmen Interviews mit den Protagonisten, Fotostrecken sowie umfangreiche Informationen zur Selbsthilfe.</a:t>
            </a:r>
          </a:p>
          <a:p>
            <a:pPr marL="0" indent="0">
              <a:buNone/>
            </a:pPr>
            <a:endParaRPr lang="de-DE" sz="2000" dirty="0"/>
          </a:p>
        </p:txBody>
      </p:sp>
      <p:sp>
        <p:nvSpPr>
          <p:cNvPr id="19" name="Titel 1"/>
          <p:cNvSpPr>
            <a:spLocks noGrp="1"/>
          </p:cNvSpPr>
          <p:nvPr>
            <p:ph type="title"/>
          </p:nvPr>
        </p:nvSpPr>
        <p:spPr>
          <a:xfrm>
            <a:off x="1547664" y="274638"/>
            <a:ext cx="5544616" cy="1143000"/>
          </a:xfrm>
        </p:spPr>
        <p:txBody>
          <a:bodyPr/>
          <a:lstStyle/>
          <a:p>
            <a:r>
              <a:rPr lang="de-DE" dirty="0" smtClean="0"/>
              <a:t>Informationen zur Kampagne</a:t>
            </a:r>
            <a:endParaRPr lang="de-DE" dirty="0"/>
          </a:p>
        </p:txBody>
      </p:sp>
    </p:spTree>
    <p:extLst>
      <p:ext uri="{BB962C8B-B14F-4D97-AF65-F5344CB8AC3E}">
        <p14:creationId xmlns:p14="http://schemas.microsoft.com/office/powerpoint/2010/main" val="3761613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Protagonisten</a:t>
            </a:r>
            <a:endParaRPr lang="de-DE" dirty="0"/>
          </a:p>
        </p:txBody>
      </p:sp>
      <p:sp>
        <p:nvSpPr>
          <p:cNvPr id="7" name="Textfeld 1"/>
          <p:cNvSpPr txBox="1">
            <a:spLocks noChangeArrowheads="1"/>
          </p:cNvSpPr>
          <p:nvPr/>
        </p:nvSpPr>
        <p:spPr bwMode="auto">
          <a:xfrm>
            <a:off x="828377" y="1636415"/>
            <a:ext cx="2720975" cy="50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400" dirty="0"/>
              <a:t>Simone Strasser</a:t>
            </a:r>
          </a:p>
        </p:txBody>
      </p:sp>
      <p:sp>
        <p:nvSpPr>
          <p:cNvPr id="10" name="Textfeld 8"/>
          <p:cNvSpPr txBox="1">
            <a:spLocks noChangeArrowheads="1"/>
          </p:cNvSpPr>
          <p:nvPr/>
        </p:nvSpPr>
        <p:spPr bwMode="auto">
          <a:xfrm>
            <a:off x="5019377" y="1636415"/>
            <a:ext cx="2673350" cy="4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Birgit Kalwitz</a:t>
            </a:r>
          </a:p>
        </p:txBody>
      </p:sp>
      <p:sp>
        <p:nvSpPr>
          <p:cNvPr id="13" name="Textfeld 9"/>
          <p:cNvSpPr txBox="1">
            <a:spLocks noChangeArrowheads="1"/>
          </p:cNvSpPr>
          <p:nvPr/>
        </p:nvSpPr>
        <p:spPr bwMode="auto">
          <a:xfrm>
            <a:off x="5019378" y="4149080"/>
            <a:ext cx="2720974" cy="4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Lukas Seidel</a:t>
            </a:r>
          </a:p>
        </p:txBody>
      </p:sp>
      <p:pic>
        <p:nvPicPr>
          <p:cNvPr id="1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026" r="13181" b="7778"/>
          <a:stretch/>
        </p:blipFill>
        <p:spPr bwMode="auto">
          <a:xfrm>
            <a:off x="827584" y="4664005"/>
            <a:ext cx="2721768" cy="17547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feld 10"/>
          <p:cNvSpPr txBox="1">
            <a:spLocks noChangeArrowheads="1"/>
          </p:cNvSpPr>
          <p:nvPr/>
        </p:nvSpPr>
        <p:spPr bwMode="auto">
          <a:xfrm>
            <a:off x="842913" y="4149080"/>
            <a:ext cx="2673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Johannes </a:t>
            </a:r>
            <a:r>
              <a:rPr lang="de-DE" altLang="de-DE" sz="2400" dirty="0" smtClean="0"/>
              <a:t>Sliwka*</a:t>
            </a:r>
            <a:endParaRPr lang="de-DE" altLang="de-DE" sz="2400" dirty="0"/>
          </a:p>
        </p:txBody>
      </p:sp>
      <p:sp>
        <p:nvSpPr>
          <p:cNvPr id="17" name="Textfeld 16"/>
          <p:cNvSpPr txBox="1"/>
          <p:nvPr/>
        </p:nvSpPr>
        <p:spPr>
          <a:xfrm rot="5400000">
            <a:off x="3225616" y="5005928"/>
            <a:ext cx="1877437" cy="1152129"/>
          </a:xfrm>
          <a:prstGeom prst="rect">
            <a:avLst/>
          </a:prstGeom>
          <a:noFill/>
        </p:spPr>
        <p:txBody>
          <a:bodyPr vert="vert270" wrap="square" rtlCol="0">
            <a:spAutoFit/>
          </a:bodyPr>
          <a:lstStyle/>
          <a:p>
            <a:r>
              <a:rPr lang="de-DE" sz="1100" dirty="0"/>
              <a:t>* </a:t>
            </a:r>
            <a:endParaRPr lang="de-DE" sz="1100" dirty="0" smtClean="0"/>
          </a:p>
          <a:p>
            <a:r>
              <a:rPr lang="de-DE" sz="1100" dirty="0" smtClean="0"/>
              <a:t>Johannes </a:t>
            </a:r>
            <a:r>
              <a:rPr lang="de-DE" sz="1100" dirty="0"/>
              <a:t>Sliwka ist im Januar 2014 verstorben. Wir wünschen seiner Familie und allen, die ihm </a:t>
            </a:r>
            <a:r>
              <a:rPr lang="de-DE" sz="1100" dirty="0" smtClean="0"/>
              <a:t>nahe-standen</a:t>
            </a:r>
            <a:r>
              <a:rPr lang="de-DE" sz="1100" dirty="0"/>
              <a:t>, viel Kraft.</a:t>
            </a:r>
          </a:p>
        </p:txBody>
      </p:sp>
      <p:pic>
        <p:nvPicPr>
          <p:cNvPr id="18" name="Grafi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101128"/>
            <a:ext cx="2721768" cy="1821491"/>
          </a:xfrm>
          <a:prstGeom prst="rect">
            <a:avLst/>
          </a:prstGeom>
          <a:ln w="19050">
            <a:solidFill>
              <a:schemeClr val="tx1"/>
            </a:solidFill>
          </a:ln>
        </p:spPr>
      </p:pic>
      <p:pic>
        <p:nvPicPr>
          <p:cNvPr id="20" name="Grafi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378" y="2101128"/>
            <a:ext cx="2673349" cy="1830095"/>
          </a:xfrm>
          <a:prstGeom prst="rect">
            <a:avLst/>
          </a:prstGeom>
          <a:ln w="19050">
            <a:solidFill>
              <a:schemeClr val="tx1"/>
            </a:solidFill>
          </a:ln>
        </p:spPr>
      </p:pic>
      <p:pic>
        <p:nvPicPr>
          <p:cNvPr id="21" name="Grafik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377" y="4638750"/>
            <a:ext cx="2673350" cy="1779960"/>
          </a:xfrm>
          <a:prstGeom prst="rect">
            <a:avLst/>
          </a:prstGeom>
          <a:ln w="19050">
            <a:solidFill>
              <a:schemeClr val="tx1"/>
            </a:solidFill>
          </a:ln>
        </p:spPr>
      </p:pic>
    </p:spTree>
    <p:extLst>
      <p:ext uri="{BB962C8B-B14F-4D97-AF65-F5344CB8AC3E}">
        <p14:creationId xmlns:p14="http://schemas.microsoft.com/office/powerpoint/2010/main" val="3872253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495" y="2061880"/>
            <a:ext cx="2672951" cy="15323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0234" y="2061636"/>
            <a:ext cx="2681959" cy="153254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de-DE" dirty="0" smtClean="0"/>
              <a:t>Die Spots – 2013</a:t>
            </a:r>
            <a:endParaRPr lang="de-DE" dirty="0"/>
          </a:p>
        </p:txBody>
      </p:sp>
      <p:sp>
        <p:nvSpPr>
          <p:cNvPr id="7" name="Textfeld 1"/>
          <p:cNvSpPr txBox="1">
            <a:spLocks noChangeArrowheads="1"/>
          </p:cNvSpPr>
          <p:nvPr/>
        </p:nvSpPr>
        <p:spPr bwMode="auto">
          <a:xfrm>
            <a:off x="783495" y="1596922"/>
            <a:ext cx="2707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Simone Strasser</a:t>
            </a:r>
          </a:p>
        </p:txBody>
      </p:sp>
      <p:sp>
        <p:nvSpPr>
          <p:cNvPr id="10" name="Textfeld 8"/>
          <p:cNvSpPr txBox="1">
            <a:spLocks noChangeArrowheads="1"/>
          </p:cNvSpPr>
          <p:nvPr/>
        </p:nvSpPr>
        <p:spPr bwMode="auto">
          <a:xfrm>
            <a:off x="5340234" y="1596922"/>
            <a:ext cx="2742185" cy="4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Birgit Kalwitz</a:t>
            </a:r>
          </a:p>
        </p:txBody>
      </p:sp>
      <p:sp>
        <p:nvSpPr>
          <p:cNvPr id="13" name="Textfeld 9"/>
          <p:cNvSpPr txBox="1">
            <a:spLocks noChangeArrowheads="1"/>
          </p:cNvSpPr>
          <p:nvPr/>
        </p:nvSpPr>
        <p:spPr bwMode="auto">
          <a:xfrm>
            <a:off x="5340234" y="4128828"/>
            <a:ext cx="2760159" cy="4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Lukas Seidel</a:t>
            </a:r>
          </a:p>
        </p:txBody>
      </p:sp>
      <p:sp>
        <p:nvSpPr>
          <p:cNvPr id="16" name="Textfeld 10"/>
          <p:cNvSpPr txBox="1">
            <a:spLocks noChangeArrowheads="1"/>
          </p:cNvSpPr>
          <p:nvPr/>
        </p:nvSpPr>
        <p:spPr bwMode="auto">
          <a:xfrm>
            <a:off x="783495" y="4128828"/>
            <a:ext cx="27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a:t>Johannes </a:t>
            </a:r>
            <a:r>
              <a:rPr lang="de-DE" altLang="de-DE" sz="2400" dirty="0" smtClean="0"/>
              <a:t>Sliwka*</a:t>
            </a:r>
            <a:endParaRPr lang="de-DE" altLang="de-DE" sz="2400" dirty="0"/>
          </a:p>
        </p:txBody>
      </p:sp>
      <p:sp>
        <p:nvSpPr>
          <p:cNvPr id="17" name="Textfeld 16"/>
          <p:cNvSpPr txBox="1"/>
          <p:nvPr/>
        </p:nvSpPr>
        <p:spPr>
          <a:xfrm rot="5400000">
            <a:off x="3273242" y="4774285"/>
            <a:ext cx="1877437" cy="1152129"/>
          </a:xfrm>
          <a:prstGeom prst="rect">
            <a:avLst/>
          </a:prstGeom>
          <a:noFill/>
        </p:spPr>
        <p:txBody>
          <a:bodyPr vert="vert270" wrap="square" rtlCol="0">
            <a:spAutoFit/>
          </a:bodyPr>
          <a:lstStyle/>
          <a:p>
            <a:r>
              <a:rPr lang="de-DE" sz="1100" dirty="0"/>
              <a:t>* </a:t>
            </a:r>
            <a:endParaRPr lang="de-DE" sz="1100" dirty="0" smtClean="0"/>
          </a:p>
          <a:p>
            <a:r>
              <a:rPr lang="de-DE" sz="1100" dirty="0" smtClean="0"/>
              <a:t>Johannes </a:t>
            </a:r>
            <a:r>
              <a:rPr lang="de-DE" sz="1100" dirty="0"/>
              <a:t>Sliwka ist im Januar 2014 verstorben. Wir wünschen seiner Familie und allen, die ihm </a:t>
            </a:r>
            <a:r>
              <a:rPr lang="de-DE" sz="1100" dirty="0" smtClean="0"/>
              <a:t>nahe-standen</a:t>
            </a:r>
            <a:r>
              <a:rPr lang="de-DE" sz="1100" dirty="0"/>
              <a:t>, viel Kraft.</a:t>
            </a:r>
          </a:p>
        </p:txBody>
      </p:sp>
      <p:sp>
        <p:nvSpPr>
          <p:cNvPr id="3" name="Textfeld 2"/>
          <p:cNvSpPr txBox="1"/>
          <p:nvPr/>
        </p:nvSpPr>
        <p:spPr>
          <a:xfrm>
            <a:off x="783495" y="3593982"/>
            <a:ext cx="2707124" cy="523220"/>
          </a:xfrm>
          <a:prstGeom prst="rect">
            <a:avLst/>
          </a:prstGeom>
          <a:noFill/>
        </p:spPr>
        <p:txBody>
          <a:bodyPr wrap="square" rtlCol="0">
            <a:spAutoFit/>
          </a:bodyPr>
          <a:lstStyle/>
          <a:p>
            <a:r>
              <a:rPr lang="de-DE" altLang="de-DE" sz="1400" dirty="0">
                <a:hlinkClick r:id="rId4"/>
              </a:rPr>
              <a:t>https://www.youtube.com/watch?v=qdvFDkpnqKQ</a:t>
            </a:r>
            <a:endParaRPr lang="de-DE" sz="1400" dirty="0"/>
          </a:p>
        </p:txBody>
      </p:sp>
      <p:sp>
        <p:nvSpPr>
          <p:cNvPr id="19" name="Textfeld 18"/>
          <p:cNvSpPr txBox="1"/>
          <p:nvPr/>
        </p:nvSpPr>
        <p:spPr>
          <a:xfrm>
            <a:off x="5340234" y="3594205"/>
            <a:ext cx="2721060" cy="523220"/>
          </a:xfrm>
          <a:prstGeom prst="rect">
            <a:avLst/>
          </a:prstGeom>
          <a:noFill/>
        </p:spPr>
        <p:txBody>
          <a:bodyPr wrap="square" rtlCol="0">
            <a:spAutoFit/>
          </a:bodyPr>
          <a:lstStyle/>
          <a:p>
            <a:pPr eaLnBrk="1" hangingPunct="1"/>
            <a:r>
              <a:rPr lang="de-DE" altLang="de-DE" sz="1400" dirty="0">
                <a:hlinkClick r:id="rId5"/>
              </a:rPr>
              <a:t>https://www.youtube.com/watch?v=HDYcC8A3Hbw</a:t>
            </a:r>
            <a:endParaRPr lang="de-DE" altLang="de-DE" sz="1400" dirty="0"/>
          </a:p>
        </p:txBody>
      </p:sp>
      <p:sp>
        <p:nvSpPr>
          <p:cNvPr id="22" name="Textfeld 21"/>
          <p:cNvSpPr txBox="1"/>
          <p:nvPr/>
        </p:nvSpPr>
        <p:spPr>
          <a:xfrm>
            <a:off x="783495" y="6145052"/>
            <a:ext cx="2756917" cy="523220"/>
          </a:xfrm>
          <a:prstGeom prst="rect">
            <a:avLst/>
          </a:prstGeom>
          <a:noFill/>
        </p:spPr>
        <p:txBody>
          <a:bodyPr wrap="square" rtlCol="0">
            <a:spAutoFit/>
          </a:bodyPr>
          <a:lstStyle/>
          <a:p>
            <a:r>
              <a:rPr lang="de-DE" altLang="de-DE" sz="1400" dirty="0">
                <a:hlinkClick r:id="rId6"/>
              </a:rPr>
              <a:t>https://www.youtube.com/watch?v=RCfHoc3Sd00</a:t>
            </a:r>
            <a:endParaRPr lang="de-DE" sz="1400" dirty="0"/>
          </a:p>
        </p:txBody>
      </p:sp>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0234" y="4560877"/>
            <a:ext cx="2760157" cy="15841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feld 22"/>
          <p:cNvSpPr txBox="1"/>
          <p:nvPr/>
        </p:nvSpPr>
        <p:spPr>
          <a:xfrm>
            <a:off x="5340234" y="6145052"/>
            <a:ext cx="2808090" cy="523220"/>
          </a:xfrm>
          <a:prstGeom prst="rect">
            <a:avLst/>
          </a:prstGeom>
          <a:noFill/>
        </p:spPr>
        <p:txBody>
          <a:bodyPr wrap="square" rtlCol="0">
            <a:spAutoFit/>
          </a:bodyPr>
          <a:lstStyle/>
          <a:p>
            <a:pPr eaLnBrk="1" hangingPunct="1"/>
            <a:r>
              <a:rPr lang="de-DE" altLang="de-DE" sz="1400" dirty="0">
                <a:hlinkClick r:id="rId8"/>
              </a:rPr>
              <a:t>https://www.youtube.com/watch?v=QWHD9oxmqfQ</a:t>
            </a:r>
            <a:endParaRPr lang="de-DE" altLang="de-DE" sz="1400" dirty="0"/>
          </a:p>
        </p:txBody>
      </p:sp>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3495" y="4560878"/>
            <a:ext cx="2756917" cy="15841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716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Selfie-Video-Contest – 2014</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None/>
            </a:pPr>
            <a:r>
              <a:rPr lang="de-DE" altLang="de-DE" sz="2600" b="1" dirty="0" smtClean="0"/>
              <a:t>Das </a:t>
            </a:r>
            <a:r>
              <a:rPr lang="de-DE" altLang="de-DE" sz="2600" b="1" dirty="0"/>
              <a:t>Motto:</a:t>
            </a:r>
          </a:p>
          <a:p>
            <a:pPr marL="0" indent="0" eaLnBrk="1" hangingPunct="1">
              <a:buFontTx/>
              <a:buNone/>
            </a:pPr>
            <a:endParaRPr lang="de-DE" altLang="de-DE" sz="800" dirty="0"/>
          </a:p>
          <a:p>
            <a:pPr marL="0" indent="0" eaLnBrk="1" hangingPunct="1">
              <a:buFontTx/>
              <a:buNone/>
            </a:pPr>
            <a:r>
              <a:rPr lang="de-DE" altLang="de-DE" sz="2600" dirty="0" smtClean="0"/>
              <a:t>„ICH LIEBE MEIN LEBEN!“</a:t>
            </a:r>
          </a:p>
          <a:p>
            <a:pPr marL="0" indent="0" eaLnBrk="1" hangingPunct="1">
              <a:buNone/>
            </a:pPr>
            <a:endParaRPr lang="de-DE" altLang="de-DE" sz="2600" u="sng" dirty="0"/>
          </a:p>
          <a:p>
            <a:pPr marL="0" indent="0" eaLnBrk="1" hangingPunct="1">
              <a:buNone/>
            </a:pPr>
            <a:r>
              <a:rPr lang="de-DE" altLang="de-DE" sz="2600" b="1" dirty="0" smtClean="0"/>
              <a:t>Die Zielgruppe:</a:t>
            </a:r>
          </a:p>
          <a:p>
            <a:pPr marL="0" indent="0" eaLnBrk="1" hangingPunct="1">
              <a:buNone/>
            </a:pPr>
            <a:endParaRPr lang="de-DE" altLang="de-DE" sz="800" u="sng" dirty="0"/>
          </a:p>
          <a:p>
            <a:pPr marL="0" indent="0" eaLnBrk="1" hangingPunct="1">
              <a:buNone/>
            </a:pPr>
            <a:r>
              <a:rPr lang="de-DE" altLang="de-DE" sz="2600" dirty="0" smtClean="0"/>
              <a:t>Mit </a:t>
            </a:r>
            <a:r>
              <a:rPr lang="de-DE" altLang="de-DE" sz="2600" dirty="0"/>
              <a:t>diesem Wettbewerb </a:t>
            </a:r>
            <a:r>
              <a:rPr lang="de-DE" altLang="de-DE" sz="2600" dirty="0" smtClean="0"/>
              <a:t>wurden sowohl </a:t>
            </a:r>
            <a:r>
              <a:rPr lang="de-DE" altLang="de-DE" sz="2600" dirty="0"/>
              <a:t>Selbsthilfe-Interessierte als auch die breite Öffentlichkeit angesprochen, vor allem aber junge </a:t>
            </a:r>
            <a:r>
              <a:rPr lang="de-DE" altLang="de-DE" sz="2600" dirty="0" smtClean="0"/>
              <a:t>Menschen.</a:t>
            </a:r>
            <a:endParaRPr lang="de-DE" altLang="de-DE" sz="2600" dirty="0"/>
          </a:p>
          <a:p>
            <a:pPr marL="0" indent="0" eaLnBrk="1" hangingPunct="1">
              <a:buFontTx/>
              <a:buNone/>
            </a:pPr>
            <a:endParaRPr lang="de-DE" altLang="de-DE" sz="2600" dirty="0"/>
          </a:p>
        </p:txBody>
      </p:sp>
    </p:spTree>
    <p:extLst>
      <p:ext uri="{BB962C8B-B14F-4D97-AF65-F5344CB8AC3E}">
        <p14:creationId xmlns:p14="http://schemas.microsoft.com/office/powerpoint/2010/main" val="1551652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Selfie-Video-Contest – 2014</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de-DE" sz="2400" dirty="0"/>
              <a:t>Im Jahr 2014 sollte die Internetcommunity selber </a:t>
            </a:r>
            <a:r>
              <a:rPr lang="de-DE" sz="2400" dirty="0" smtClean="0"/>
              <a:t/>
            </a:r>
            <a:br>
              <a:rPr lang="de-DE" sz="2400" dirty="0" smtClean="0"/>
            </a:br>
            <a:r>
              <a:rPr lang="de-DE" sz="2400" dirty="0" smtClean="0"/>
              <a:t>aktiv </a:t>
            </a:r>
            <a:r>
              <a:rPr lang="de-DE" sz="2400" dirty="0"/>
              <a:t>werden und in einem kurzen Selfie-Video </a:t>
            </a:r>
            <a:r>
              <a:rPr lang="de-DE" sz="2400" dirty="0" smtClean="0"/>
              <a:t/>
            </a:r>
            <a:br>
              <a:rPr lang="de-DE" sz="2400" dirty="0" smtClean="0"/>
            </a:br>
            <a:r>
              <a:rPr lang="de-DE" sz="2400" dirty="0" smtClean="0"/>
              <a:t>zeigen</a:t>
            </a:r>
            <a:r>
              <a:rPr lang="de-DE" sz="2400" dirty="0"/>
              <a:t>, was Selbsthilfe für sie bedeutet. </a:t>
            </a:r>
            <a:endParaRPr lang="de-DE" sz="2400" dirty="0" smtClean="0"/>
          </a:p>
          <a:p>
            <a:pPr marL="0" indent="0">
              <a:buNone/>
            </a:pPr>
            <a:endParaRPr lang="de-DE" sz="2400" dirty="0" smtClean="0"/>
          </a:p>
          <a:p>
            <a:pPr marL="0" indent="0">
              <a:buNone/>
            </a:pPr>
            <a:r>
              <a:rPr lang="de-DE" sz="2400" dirty="0" smtClean="0"/>
              <a:t>Deshalb </a:t>
            </a:r>
            <a:r>
              <a:rPr lang="de-DE" sz="2400" dirty="0"/>
              <a:t>haben Simone Strasser, Birgit Kalwitz </a:t>
            </a:r>
            <a:r>
              <a:rPr lang="de-DE" sz="2400" dirty="0" smtClean="0"/>
              <a:t/>
            </a:r>
            <a:br>
              <a:rPr lang="de-DE" sz="2400" dirty="0" smtClean="0"/>
            </a:br>
            <a:r>
              <a:rPr lang="de-DE" sz="2400" dirty="0" smtClean="0"/>
              <a:t>und </a:t>
            </a:r>
            <a:r>
              <a:rPr lang="de-DE" sz="2400" dirty="0"/>
              <a:t>Lukas Seidel mit ihren ungewöhnlichen Videos </a:t>
            </a:r>
            <a:r>
              <a:rPr lang="de-DE" sz="2400" dirty="0" smtClean="0"/>
              <a:t/>
            </a:r>
            <a:br>
              <a:rPr lang="de-DE" sz="2400" dirty="0" smtClean="0"/>
            </a:br>
            <a:r>
              <a:rPr lang="de-DE" sz="2400" dirty="0" smtClean="0"/>
              <a:t>„</a:t>
            </a:r>
            <a:r>
              <a:rPr lang="de-DE" sz="2400" dirty="0"/>
              <a:t>ICH LIEBE MEIN LEBEN!“ jeden zum Mitmachen aufgerufen – egal ob behindert oder nicht behindert, egal ob man etwas mit Selbsthilfe zu tun hat oder </a:t>
            </a:r>
            <a:r>
              <a:rPr lang="de-DE" sz="2400" dirty="0" smtClean="0"/>
              <a:t/>
            </a:r>
            <a:br>
              <a:rPr lang="de-DE" sz="2400" dirty="0" smtClean="0"/>
            </a:br>
            <a:r>
              <a:rPr lang="de-DE" sz="2400" dirty="0" smtClean="0"/>
              <a:t>nicht </a:t>
            </a:r>
            <a:r>
              <a:rPr lang="de-DE" sz="2400" dirty="0"/>
              <a:t>– und gezeigt, wie das Ganze aussehen kann. Der Kreativität waren dabei keine Grenzen gesetzt</a:t>
            </a:r>
            <a:r>
              <a:rPr lang="de-DE" sz="2400" dirty="0" smtClean="0"/>
              <a:t>!</a:t>
            </a:r>
            <a:endParaRPr lang="de-DE" sz="2400" dirty="0"/>
          </a:p>
        </p:txBody>
      </p:sp>
    </p:spTree>
    <p:extLst>
      <p:ext uri="{BB962C8B-B14F-4D97-AF65-F5344CB8AC3E}">
        <p14:creationId xmlns:p14="http://schemas.microsoft.com/office/powerpoint/2010/main" val="1234673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
          <p:cNvSpPr>
            <a:spLocks noChangeArrowheads="1"/>
          </p:cNvSpPr>
          <p:nvPr/>
        </p:nvSpPr>
        <p:spPr bwMode="auto">
          <a:xfrm>
            <a:off x="144768" y="3789040"/>
            <a:ext cx="42112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3"/>
              </a:rPr>
              <a:t>http://www.selbsthilfe-wirkt.de/lukas-seidel/</a:t>
            </a:r>
            <a:r>
              <a:rPr lang="de-DE" altLang="de-DE" sz="1600" dirty="0"/>
              <a:t> </a:t>
            </a:r>
          </a:p>
        </p:txBody>
      </p:sp>
      <p:sp>
        <p:nvSpPr>
          <p:cNvPr id="12" name="Rechteck 2"/>
          <p:cNvSpPr>
            <a:spLocks noChangeArrowheads="1"/>
          </p:cNvSpPr>
          <p:nvPr/>
        </p:nvSpPr>
        <p:spPr bwMode="auto">
          <a:xfrm>
            <a:off x="4257839" y="5157192"/>
            <a:ext cx="4490625" cy="33855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4"/>
              </a:rPr>
              <a:t>http://www.selbsthilfe-wirkt.de/simone-strasser/</a:t>
            </a:r>
            <a:r>
              <a:rPr lang="de-DE" altLang="de-DE" sz="1600" dirty="0"/>
              <a:t> </a:t>
            </a:r>
          </a:p>
        </p:txBody>
      </p:sp>
      <p:sp>
        <p:nvSpPr>
          <p:cNvPr id="13" name="Rechteck 3"/>
          <p:cNvSpPr>
            <a:spLocks noChangeArrowheads="1"/>
          </p:cNvSpPr>
          <p:nvPr/>
        </p:nvSpPr>
        <p:spPr bwMode="auto">
          <a:xfrm>
            <a:off x="135890" y="6330806"/>
            <a:ext cx="42200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5"/>
              </a:rPr>
              <a:t>http://www.selbsthilfe-wirkt.de/birgit-kalwitz/</a:t>
            </a:r>
            <a:r>
              <a:rPr lang="de-DE" altLang="de-DE" sz="1600" dirty="0"/>
              <a:t> </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996120"/>
            <a:ext cx="3447260" cy="21432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786" y="1637394"/>
            <a:ext cx="3414459" cy="21290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022" y="4189783"/>
            <a:ext cx="3420936" cy="211890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itel 1"/>
          <p:cNvSpPr>
            <a:spLocks noGrp="1"/>
          </p:cNvSpPr>
          <p:nvPr>
            <p:ph type="title"/>
          </p:nvPr>
        </p:nvSpPr>
        <p:spPr>
          <a:xfrm>
            <a:off x="1547664" y="274638"/>
            <a:ext cx="5544616" cy="1143000"/>
          </a:xfrm>
        </p:spPr>
        <p:txBody>
          <a:bodyPr/>
          <a:lstStyle/>
          <a:p>
            <a:r>
              <a:rPr lang="de-DE" dirty="0" smtClean="0"/>
              <a:t>Der Selfie-Video-Contest – Aufrufe</a:t>
            </a:r>
            <a:endParaRPr lang="de-DE" dirty="0"/>
          </a:p>
        </p:txBody>
      </p:sp>
    </p:spTree>
    <p:extLst>
      <p:ext uri="{BB962C8B-B14F-4D97-AF65-F5344CB8AC3E}">
        <p14:creationId xmlns:p14="http://schemas.microsoft.com/office/powerpoint/2010/main" val="3960355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Selfie-Video-Contest – Gewinner</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de-DE" sz="2400" dirty="0" smtClean="0"/>
              <a:t>Vom </a:t>
            </a:r>
            <a:r>
              <a:rPr lang="de-DE" sz="2400" dirty="0"/>
              <a:t>15. Oktober bis 15. November 2014 lief der bundesweite Selfie-Video-Contest mit dem Motto: „ICH LIEBE MEIN LEBEN!“ im Internet. Die Ergebnisse sind kreativ und bunt. Eine unabhängige Jury aus dem Vorstand der BAG SELBSTHILFE hat die drei besten Einsendungen von ca. einer Minute Länge und auch einen Sonderpreis ausgesucht. Diese wurden am 16. Dezember 2014 auf einer Pressekonferenz vorgestellt und </a:t>
            </a:r>
            <a:r>
              <a:rPr lang="de-DE" sz="2400" dirty="0" smtClean="0"/>
              <a:t>prämiert:</a:t>
            </a:r>
            <a:br>
              <a:rPr lang="de-DE" sz="2400" dirty="0" smtClean="0"/>
            </a:br>
            <a:endParaRPr lang="de-DE" sz="2400" dirty="0" smtClean="0"/>
          </a:p>
          <a:p>
            <a:pPr marL="0" indent="0">
              <a:buNone/>
            </a:pPr>
            <a:r>
              <a:rPr lang="de-DE" sz="2000" dirty="0" smtClean="0"/>
              <a:t>1</a:t>
            </a:r>
            <a:r>
              <a:rPr lang="de-DE" sz="2000" dirty="0"/>
              <a:t>. Platz:          Anna Heller (Schülerin), </a:t>
            </a:r>
            <a:r>
              <a:rPr lang="de-DE" sz="2000" dirty="0" smtClean="0"/>
              <a:t>Düsseldorf           </a:t>
            </a:r>
            <a:r>
              <a:rPr lang="de-DE" sz="2000" dirty="0" smtClean="0">
                <a:hlinkClick r:id="rId2" tooltip="Link öffnet in neuem Fenster"/>
              </a:rPr>
              <a:t>&gt;&gt; Zum Video</a:t>
            </a:r>
            <a:endParaRPr lang="de-DE" sz="2000" dirty="0" smtClean="0"/>
          </a:p>
          <a:p>
            <a:pPr marL="0" indent="0">
              <a:buNone/>
            </a:pPr>
            <a:r>
              <a:rPr lang="de-DE" sz="2000" dirty="0" smtClean="0"/>
              <a:t>2. Platz:          Michael Wimmer (Rentner), Essen             </a:t>
            </a:r>
            <a:r>
              <a:rPr lang="de-DE" sz="2000" dirty="0" smtClean="0">
                <a:hlinkClick r:id="rId3" tooltip="Link öffnet in neuem Fenster"/>
              </a:rPr>
              <a:t>&gt;&gt; </a:t>
            </a:r>
            <a:r>
              <a:rPr lang="de-DE" sz="2000" dirty="0">
                <a:hlinkClick r:id="rId3" tooltip="Link öffnet in neuem Fenster"/>
              </a:rPr>
              <a:t>Zum Video</a:t>
            </a:r>
            <a:endParaRPr lang="de-DE" sz="2000" dirty="0" smtClean="0"/>
          </a:p>
          <a:p>
            <a:pPr marL="0" indent="0">
              <a:buNone/>
            </a:pPr>
            <a:r>
              <a:rPr lang="de-DE" sz="2000" dirty="0" smtClean="0"/>
              <a:t>3</a:t>
            </a:r>
            <a:r>
              <a:rPr lang="de-DE" sz="2000" dirty="0"/>
              <a:t>. Platz:          Tini Jarske (Designerin), </a:t>
            </a:r>
            <a:r>
              <a:rPr lang="de-DE" sz="2000" dirty="0" smtClean="0"/>
              <a:t>Hamburg             </a:t>
            </a:r>
            <a:r>
              <a:rPr lang="de-DE" sz="2000" dirty="0" smtClean="0">
                <a:hlinkClick r:id="rId4" tooltip="Link öffnet in neuem Fenster"/>
              </a:rPr>
              <a:t>&gt;&gt; </a:t>
            </a:r>
            <a:r>
              <a:rPr lang="de-DE" sz="2000" dirty="0">
                <a:hlinkClick r:id="rId4" tooltip="Link öffnet in neuem Fenster"/>
              </a:rPr>
              <a:t>Zum Video </a:t>
            </a:r>
            <a:r>
              <a:rPr lang="de-DE" sz="2000" dirty="0" smtClean="0"/>
              <a:t>Sonderpreis</a:t>
            </a:r>
            <a:r>
              <a:rPr lang="de-DE" sz="2000" dirty="0"/>
              <a:t>:   AWO, </a:t>
            </a:r>
            <a:r>
              <a:rPr lang="de-DE" sz="2000" dirty="0" smtClean="0"/>
              <a:t>Erfurt                                                </a:t>
            </a:r>
            <a:r>
              <a:rPr lang="de-DE" sz="2000" dirty="0" smtClean="0">
                <a:hlinkClick r:id="rId5" tooltip="Link öffnet in neuem Fenster"/>
              </a:rPr>
              <a:t>&gt;&gt; </a:t>
            </a:r>
            <a:r>
              <a:rPr lang="de-DE" sz="2000" dirty="0">
                <a:hlinkClick r:id="rId5" tooltip="Link öffnet in neuem Fenster"/>
              </a:rPr>
              <a:t>Zum Video</a:t>
            </a:r>
            <a:endParaRPr lang="de-DE" altLang="de-DE" sz="2600" dirty="0"/>
          </a:p>
        </p:txBody>
      </p:sp>
    </p:spTree>
    <p:extLst>
      <p:ext uri="{BB962C8B-B14F-4D97-AF65-F5344CB8AC3E}">
        <p14:creationId xmlns:p14="http://schemas.microsoft.com/office/powerpoint/2010/main" val="3681147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Selfie-Video-Contest – Social Spot</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de-DE" sz="2400" dirty="0"/>
              <a:t>Aus den besten Einsendungen des </a:t>
            </a:r>
            <a:r>
              <a:rPr lang="de-DE" sz="2400" dirty="0" smtClean="0"/>
              <a:t>Selfie-Video-Contests </a:t>
            </a:r>
            <a:r>
              <a:rPr lang="de-DE" sz="2400" dirty="0"/>
              <a:t>wurde ein kurzer Social Spot produziert, der zeigt, was Selbsthilfe für die Menschen bedeuten kann</a:t>
            </a:r>
            <a:r>
              <a:rPr lang="de-DE" sz="2400" dirty="0" smtClean="0"/>
              <a:t>:</a:t>
            </a:r>
            <a:endParaRPr lang="de-DE"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939" y="3212976"/>
            <a:ext cx="5420122" cy="33699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430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Selfie-Video-Contest – Social Spot</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endParaRPr lang="de-DE" sz="2400" dirty="0" smtClean="0"/>
          </a:p>
          <a:p>
            <a:pPr marL="0" indent="0">
              <a:buNone/>
            </a:pPr>
            <a:endParaRPr lang="de-DE" sz="2400" dirty="0" smtClean="0"/>
          </a:p>
          <a:p>
            <a:pPr marL="0" indent="0">
              <a:buNone/>
            </a:pPr>
            <a:r>
              <a:rPr lang="de-DE" sz="2400" dirty="0" smtClean="0"/>
              <a:t>Dieser </a:t>
            </a:r>
            <a:r>
              <a:rPr lang="de-DE" sz="2400" dirty="0"/>
              <a:t>Spot soll möglichst viele Menschen erreichen und dazu anregen, Selbsthilfe auch aus einem anderen Blickwinkel zu betrachten. Daher kann dieser Social Spot – und das sehr gerne – per Link auf </a:t>
            </a:r>
            <a:r>
              <a:rPr lang="de-DE" sz="2400" dirty="0" smtClean="0"/>
              <a:t>diese </a:t>
            </a:r>
            <a:r>
              <a:rPr lang="de-DE" sz="2400" dirty="0"/>
              <a:t>Seite verbreitet werden, um den Selbsthilfe-Gedanken weiter zu tragen:</a:t>
            </a:r>
            <a:br>
              <a:rPr lang="de-DE" sz="2400" dirty="0"/>
            </a:br>
            <a:r>
              <a:rPr lang="de-DE" sz="2400" dirty="0" smtClean="0"/>
              <a:t/>
            </a:r>
            <a:br>
              <a:rPr lang="de-DE" sz="2400" dirty="0" smtClean="0"/>
            </a:br>
            <a:r>
              <a:rPr lang="de-DE" sz="2400" dirty="0" smtClean="0">
                <a:hlinkClick r:id="rId2"/>
              </a:rPr>
              <a:t>http</a:t>
            </a:r>
            <a:r>
              <a:rPr lang="de-DE" sz="2400" dirty="0">
                <a:hlinkClick r:id="rId2"/>
              </a:rPr>
              <a:t>://www.selbsthilfe-wirkt.de/kampagne-social-spot</a:t>
            </a:r>
            <a:r>
              <a:rPr lang="de-DE" sz="2400" dirty="0" smtClean="0">
                <a:hlinkClick r:id="rId2"/>
              </a:rPr>
              <a:t>/</a:t>
            </a:r>
            <a:endParaRPr lang="de-DE" sz="2400" dirty="0"/>
          </a:p>
        </p:txBody>
      </p:sp>
    </p:spTree>
    <p:extLst>
      <p:ext uri="{BB962C8B-B14F-4D97-AF65-F5344CB8AC3E}">
        <p14:creationId xmlns:p14="http://schemas.microsoft.com/office/powerpoint/2010/main" val="799867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feld 1"/>
          <p:cNvSpPr txBox="1">
            <a:spLocks noChangeArrowheads="1"/>
          </p:cNvSpPr>
          <p:nvPr/>
        </p:nvSpPr>
        <p:spPr bwMode="auto">
          <a:xfrm>
            <a:off x="403225" y="1516782"/>
            <a:ext cx="373672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2000" b="1" dirty="0" smtClean="0">
                <a:hlinkClick r:id="rId3"/>
              </a:rPr>
              <a:t>www.selbsthilfe-wirkt.de</a:t>
            </a:r>
            <a:r>
              <a:rPr lang="de-DE" altLang="de-DE" sz="2000" b="1" dirty="0" smtClean="0"/>
              <a:t> </a:t>
            </a:r>
            <a:endParaRPr lang="de-DE" altLang="de-DE" sz="2000" b="1" dirty="0"/>
          </a:p>
        </p:txBody>
      </p:sp>
      <p:sp>
        <p:nvSpPr>
          <p:cNvPr id="2" name="Titel 1"/>
          <p:cNvSpPr>
            <a:spLocks noGrp="1"/>
          </p:cNvSpPr>
          <p:nvPr>
            <p:ph type="title"/>
          </p:nvPr>
        </p:nvSpPr>
        <p:spPr/>
        <p:txBody>
          <a:bodyPr/>
          <a:lstStyle/>
          <a:p>
            <a:r>
              <a:rPr lang="de-DE" dirty="0" smtClean="0"/>
              <a:t>Internetseite</a:t>
            </a:r>
            <a:endParaRPr lang="de-DE"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1889356"/>
            <a:ext cx="3664719" cy="477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hteck 54"/>
          <p:cNvSpPr/>
          <p:nvPr/>
        </p:nvSpPr>
        <p:spPr>
          <a:xfrm>
            <a:off x="7442094" y="1916832"/>
            <a:ext cx="1090152"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KAMAPGNE</a:t>
            </a:r>
          </a:p>
        </p:txBody>
      </p:sp>
      <p:sp>
        <p:nvSpPr>
          <p:cNvPr id="56" name="Rechteck 55"/>
          <p:cNvSpPr/>
          <p:nvPr/>
        </p:nvSpPr>
        <p:spPr>
          <a:xfrm>
            <a:off x="5915516" y="1916832"/>
            <a:ext cx="1090152"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BAG SELBSTHILFE</a:t>
            </a:r>
          </a:p>
        </p:txBody>
      </p:sp>
      <p:sp>
        <p:nvSpPr>
          <p:cNvPr id="57" name="Rechteck 56"/>
          <p:cNvSpPr/>
          <p:nvPr/>
        </p:nvSpPr>
        <p:spPr>
          <a:xfrm>
            <a:off x="4388940" y="3397496"/>
            <a:ext cx="1090152"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MENSCHEN</a:t>
            </a:r>
            <a:endParaRPr kumimoji="0" lang="de-DE" sz="10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58" name="Rechteck 57"/>
          <p:cNvSpPr/>
          <p:nvPr/>
        </p:nvSpPr>
        <p:spPr>
          <a:xfrm>
            <a:off x="5915518" y="3397496"/>
            <a:ext cx="1090152"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MATERIAL</a:t>
            </a:r>
          </a:p>
        </p:txBody>
      </p:sp>
      <p:sp>
        <p:nvSpPr>
          <p:cNvPr id="64" name="Rechteck 63"/>
          <p:cNvSpPr/>
          <p:nvPr/>
        </p:nvSpPr>
        <p:spPr>
          <a:xfrm>
            <a:off x="4388868" y="1916832"/>
            <a:ext cx="1090273"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SELBSTHILFE</a:t>
            </a:r>
          </a:p>
        </p:txBody>
      </p:sp>
      <p:sp>
        <p:nvSpPr>
          <p:cNvPr id="67" name="Rechteck 66"/>
          <p:cNvSpPr/>
          <p:nvPr/>
        </p:nvSpPr>
        <p:spPr>
          <a:xfrm>
            <a:off x="7442094" y="3397496"/>
            <a:ext cx="1090152"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KONTAKT</a:t>
            </a:r>
          </a:p>
        </p:txBody>
      </p:sp>
      <p:sp>
        <p:nvSpPr>
          <p:cNvPr id="69" name="Rechteck 68"/>
          <p:cNvSpPr/>
          <p:nvPr/>
        </p:nvSpPr>
        <p:spPr>
          <a:xfrm>
            <a:off x="4388868" y="2290215"/>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WAS IST SELBSTHILFE</a:t>
            </a:r>
          </a:p>
        </p:txBody>
      </p:sp>
      <p:sp>
        <p:nvSpPr>
          <p:cNvPr id="70" name="Rechteck 69"/>
          <p:cNvSpPr/>
          <p:nvPr/>
        </p:nvSpPr>
        <p:spPr>
          <a:xfrm>
            <a:off x="4388868" y="2650892"/>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FRAGEN UND ANTWORTEN</a:t>
            </a:r>
          </a:p>
        </p:txBody>
      </p:sp>
      <p:sp>
        <p:nvSpPr>
          <p:cNvPr id="71" name="Rechteck 70"/>
          <p:cNvSpPr/>
          <p:nvPr/>
        </p:nvSpPr>
        <p:spPr>
          <a:xfrm>
            <a:off x="5915446" y="2290215"/>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WER WIR SIND</a:t>
            </a:r>
          </a:p>
        </p:txBody>
      </p:sp>
      <p:sp>
        <p:nvSpPr>
          <p:cNvPr id="72" name="Rechteck 71"/>
          <p:cNvSpPr/>
          <p:nvPr/>
        </p:nvSpPr>
        <p:spPr>
          <a:xfrm>
            <a:off x="7442024" y="2290215"/>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WAS BISHER GESCHAH</a:t>
            </a:r>
          </a:p>
        </p:txBody>
      </p:sp>
      <p:sp>
        <p:nvSpPr>
          <p:cNvPr id="73" name="Rechteck 72"/>
          <p:cNvSpPr/>
          <p:nvPr/>
        </p:nvSpPr>
        <p:spPr>
          <a:xfrm>
            <a:off x="7442168" y="2650892"/>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WIE ES WEITER GEHT</a:t>
            </a:r>
          </a:p>
        </p:txBody>
      </p:sp>
      <p:sp>
        <p:nvSpPr>
          <p:cNvPr id="74" name="Rechteck 73"/>
          <p:cNvSpPr/>
          <p:nvPr/>
        </p:nvSpPr>
        <p:spPr>
          <a:xfrm>
            <a:off x="4396193" y="3772671"/>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LUKAS </a:t>
            </a:r>
            <a:br>
              <a:rPr kumimoji="0" lang="de-DE" sz="1000" b="1" i="0" u="none" strike="noStrike" kern="0" cap="none" spc="0" normalizeH="0" baseline="0" noProof="0" dirty="0" smtClean="0">
                <a:ln>
                  <a:noFill/>
                </a:ln>
                <a:solidFill>
                  <a:prstClr val="black"/>
                </a:solidFill>
                <a:effectLst/>
                <a:uLnTx/>
                <a:uFillTx/>
                <a:latin typeface="Calibri"/>
                <a:ea typeface="+mn-ea"/>
                <a:cs typeface="+mn-cs"/>
              </a:rPr>
            </a:br>
            <a:r>
              <a:rPr kumimoji="0" lang="de-DE" sz="1000" b="1" i="0" u="none" strike="noStrike" kern="0" cap="none" spc="0" normalizeH="0" baseline="0" noProof="0" dirty="0" smtClean="0">
                <a:ln>
                  <a:noFill/>
                </a:ln>
                <a:solidFill>
                  <a:prstClr val="black"/>
                </a:solidFill>
                <a:effectLst/>
                <a:uLnTx/>
                <a:uFillTx/>
                <a:latin typeface="Calibri"/>
                <a:ea typeface="+mn-ea"/>
                <a:cs typeface="+mn-cs"/>
              </a:rPr>
              <a:t>SEIDEL</a:t>
            </a:r>
          </a:p>
        </p:txBody>
      </p:sp>
      <p:sp>
        <p:nvSpPr>
          <p:cNvPr id="75" name="Rechteck 74"/>
          <p:cNvSpPr/>
          <p:nvPr/>
        </p:nvSpPr>
        <p:spPr>
          <a:xfrm>
            <a:off x="4388870" y="4127165"/>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SIMONE STRASSER</a:t>
            </a:r>
          </a:p>
        </p:txBody>
      </p:sp>
      <p:sp>
        <p:nvSpPr>
          <p:cNvPr id="76" name="Rechteck 75"/>
          <p:cNvSpPr/>
          <p:nvPr/>
        </p:nvSpPr>
        <p:spPr>
          <a:xfrm>
            <a:off x="4388870" y="4474105"/>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BIRGIT </a:t>
            </a:r>
            <a:br>
              <a:rPr kumimoji="0" lang="de-DE" sz="1000" b="1" i="0" u="none" strike="noStrike" kern="0" cap="none" spc="0" normalizeH="0" baseline="0" noProof="0" dirty="0" smtClean="0">
                <a:ln>
                  <a:noFill/>
                </a:ln>
                <a:solidFill>
                  <a:prstClr val="black"/>
                </a:solidFill>
                <a:effectLst/>
                <a:uLnTx/>
                <a:uFillTx/>
                <a:latin typeface="Calibri"/>
                <a:ea typeface="+mn-ea"/>
                <a:cs typeface="+mn-cs"/>
              </a:rPr>
            </a:br>
            <a:r>
              <a:rPr kumimoji="0" lang="de-DE" sz="1000" b="1" i="0" u="none" strike="noStrike" kern="0" cap="none" spc="0" normalizeH="0" baseline="0" noProof="0" dirty="0" smtClean="0">
                <a:ln>
                  <a:noFill/>
                </a:ln>
                <a:solidFill>
                  <a:prstClr val="black"/>
                </a:solidFill>
                <a:effectLst/>
                <a:uLnTx/>
                <a:uFillTx/>
                <a:latin typeface="Calibri"/>
                <a:ea typeface="+mn-ea"/>
                <a:cs typeface="+mn-cs"/>
              </a:rPr>
              <a:t>KALWITZ</a:t>
            </a:r>
          </a:p>
        </p:txBody>
      </p:sp>
      <p:sp>
        <p:nvSpPr>
          <p:cNvPr id="77" name="Rechteck 76"/>
          <p:cNvSpPr/>
          <p:nvPr/>
        </p:nvSpPr>
        <p:spPr>
          <a:xfrm>
            <a:off x="5915448" y="3772671"/>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DIE KAMPAGNE WEITER TRAGEN</a:t>
            </a:r>
          </a:p>
        </p:txBody>
      </p:sp>
      <p:sp>
        <p:nvSpPr>
          <p:cNvPr id="78" name="Rechteck 77"/>
          <p:cNvSpPr/>
          <p:nvPr/>
        </p:nvSpPr>
        <p:spPr>
          <a:xfrm>
            <a:off x="5915592" y="4127164"/>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TOOLBOX</a:t>
            </a:r>
          </a:p>
        </p:txBody>
      </p:sp>
      <p:sp>
        <p:nvSpPr>
          <p:cNvPr id="79" name="Rechteck 78"/>
          <p:cNvSpPr/>
          <p:nvPr/>
        </p:nvSpPr>
        <p:spPr>
          <a:xfrm>
            <a:off x="5915448" y="4474104"/>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FILME</a:t>
            </a:r>
          </a:p>
        </p:txBody>
      </p:sp>
      <p:sp>
        <p:nvSpPr>
          <p:cNvPr id="80" name="Rechteck 79"/>
          <p:cNvSpPr/>
          <p:nvPr/>
        </p:nvSpPr>
        <p:spPr>
          <a:xfrm>
            <a:off x="5913095" y="5499469"/>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FLYER</a:t>
            </a:r>
          </a:p>
        </p:txBody>
      </p:sp>
      <p:sp>
        <p:nvSpPr>
          <p:cNvPr id="81" name="Rechteck 80"/>
          <p:cNvSpPr/>
          <p:nvPr/>
        </p:nvSpPr>
        <p:spPr>
          <a:xfrm>
            <a:off x="5915592" y="4817211"/>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FOTOS</a:t>
            </a:r>
          </a:p>
        </p:txBody>
      </p:sp>
      <p:sp>
        <p:nvSpPr>
          <p:cNvPr id="82" name="Rechteck 81"/>
          <p:cNvSpPr/>
          <p:nvPr/>
        </p:nvSpPr>
        <p:spPr>
          <a:xfrm>
            <a:off x="5915448" y="5158712"/>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LOGOS</a:t>
            </a:r>
          </a:p>
        </p:txBody>
      </p:sp>
      <p:sp>
        <p:nvSpPr>
          <p:cNvPr id="83" name="Rechteck 82"/>
          <p:cNvSpPr/>
          <p:nvPr/>
        </p:nvSpPr>
        <p:spPr>
          <a:xfrm>
            <a:off x="5915448" y="5832662"/>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INTERVIEWS</a:t>
            </a:r>
          </a:p>
        </p:txBody>
      </p:sp>
      <p:sp>
        <p:nvSpPr>
          <p:cNvPr id="84" name="Rechteck 83"/>
          <p:cNvSpPr/>
          <p:nvPr/>
        </p:nvSpPr>
        <p:spPr>
          <a:xfrm>
            <a:off x="5917163" y="6164793"/>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STECKBRIEFE</a:t>
            </a:r>
          </a:p>
        </p:txBody>
      </p:sp>
      <p:sp>
        <p:nvSpPr>
          <p:cNvPr id="85" name="Rechteck 84"/>
          <p:cNvSpPr/>
          <p:nvPr/>
        </p:nvSpPr>
        <p:spPr>
          <a:xfrm>
            <a:off x="5917163" y="6496840"/>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PRESSE</a:t>
            </a:r>
          </a:p>
        </p:txBody>
      </p:sp>
      <p:sp>
        <p:nvSpPr>
          <p:cNvPr id="86" name="Rechteck 85"/>
          <p:cNvSpPr/>
          <p:nvPr/>
        </p:nvSpPr>
        <p:spPr>
          <a:xfrm>
            <a:off x="7442168" y="3759569"/>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KONTAKTDATEN</a:t>
            </a:r>
          </a:p>
        </p:txBody>
      </p:sp>
      <p:sp>
        <p:nvSpPr>
          <p:cNvPr id="87" name="Rechteck 86"/>
          <p:cNvSpPr/>
          <p:nvPr/>
        </p:nvSpPr>
        <p:spPr>
          <a:xfrm>
            <a:off x="7442168" y="3000829"/>
            <a:ext cx="1090272" cy="278437"/>
          </a:xfrm>
          <a:prstGeom prst="rect">
            <a:avLst/>
          </a:prstGeom>
          <a:solidFill>
            <a:srgbClr val="93BE0F">
              <a:alpha val="1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00" b="1" i="0" u="none" strike="noStrike" kern="0" cap="none" spc="0" normalizeH="0" baseline="0" noProof="0" dirty="0" smtClean="0">
                <a:ln>
                  <a:noFill/>
                </a:ln>
                <a:solidFill>
                  <a:prstClr val="black"/>
                </a:solidFill>
                <a:effectLst/>
                <a:uLnTx/>
                <a:uFillTx/>
                <a:latin typeface="Calibri"/>
                <a:ea typeface="+mn-ea"/>
                <a:cs typeface="+mn-cs"/>
              </a:rPr>
              <a:t>DER SOCIAL SPOT</a:t>
            </a:r>
          </a:p>
        </p:txBody>
      </p:sp>
      <p:sp>
        <p:nvSpPr>
          <p:cNvPr id="88" name="Rechteck 87"/>
          <p:cNvSpPr/>
          <p:nvPr/>
        </p:nvSpPr>
        <p:spPr>
          <a:xfrm>
            <a:off x="7423047" y="6468044"/>
            <a:ext cx="1090273" cy="307233"/>
          </a:xfrm>
          <a:prstGeom prst="rect">
            <a:avLst/>
          </a:prstGeom>
          <a:solidFill>
            <a:srgbClr val="93BE0F">
              <a:alpha val="60000"/>
            </a:srgbClr>
          </a:solidFill>
          <a:ln w="25400" cap="flat" cmpd="sng" algn="ctr">
            <a:solidFill>
              <a:srgbClr val="93BE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smtClean="0">
                <a:ln>
                  <a:noFill/>
                </a:ln>
                <a:solidFill>
                  <a:prstClr val="black"/>
                </a:solidFill>
                <a:effectLst/>
                <a:uLnTx/>
                <a:uFillTx/>
                <a:latin typeface="Calibri"/>
                <a:ea typeface="+mn-ea"/>
                <a:cs typeface="+mn-cs"/>
              </a:rPr>
              <a:t>IMPRESSUM</a:t>
            </a:r>
          </a:p>
        </p:txBody>
      </p:sp>
      <p:cxnSp>
        <p:nvCxnSpPr>
          <p:cNvPr id="105" name="Gerade Verbindung 104"/>
          <p:cNvCxnSpPr/>
          <p:nvPr/>
        </p:nvCxnSpPr>
        <p:spPr>
          <a:xfrm>
            <a:off x="4197708"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950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HINWEISE I</a:t>
            </a:r>
            <a:endParaRPr lang="de-DE" dirty="0"/>
          </a:p>
        </p:txBody>
      </p:sp>
      <p:sp>
        <p:nvSpPr>
          <p:cNvPr id="3" name="Inhaltsplatzhalter 2"/>
          <p:cNvSpPr>
            <a:spLocks noGrp="1"/>
          </p:cNvSpPr>
          <p:nvPr>
            <p:ph idx="1"/>
          </p:nvPr>
        </p:nvSpPr>
        <p:spPr/>
        <p:txBody>
          <a:bodyPr/>
          <a:lstStyle/>
          <a:p>
            <a:pPr marL="0" indent="0">
              <a:buNone/>
            </a:pPr>
            <a:endParaRPr lang="de-DE" sz="2400" dirty="0" smtClean="0"/>
          </a:p>
          <a:p>
            <a:pPr marL="0" indent="0">
              <a:buNone/>
            </a:pPr>
            <a:endParaRPr lang="de-DE" sz="2400" dirty="0" smtClean="0"/>
          </a:p>
          <a:p>
            <a:pPr marL="0" indent="0">
              <a:buNone/>
            </a:pPr>
            <a:r>
              <a:rPr lang="de-DE" sz="2400" dirty="0" smtClean="0"/>
              <a:t>Zur </a:t>
            </a:r>
            <a:r>
              <a:rPr lang="de-DE" sz="2400" dirty="0"/>
              <a:t>weiteren Verbreitung des Selbsthilfe-Gedankens stellt die BAG SELBSTHILFE sämtliche Materialien zur Kampagne – vom Social Spot über die Filme, Fotos und Interviews der Protagonisten bis hin zu einer umfangreichen Toolbox </a:t>
            </a:r>
            <a:r>
              <a:rPr lang="de-DE" sz="2400" dirty="0" smtClean="0"/>
              <a:t>– zur </a:t>
            </a:r>
            <a:r>
              <a:rPr lang="de-DE" sz="2400" dirty="0"/>
              <a:t>Verfügung</a:t>
            </a:r>
            <a:r>
              <a:rPr lang="de-DE" sz="2400" dirty="0" smtClean="0"/>
              <a:t>.</a:t>
            </a:r>
            <a:endParaRPr lang="de-DE" sz="2400" dirty="0"/>
          </a:p>
        </p:txBody>
      </p:sp>
    </p:spTree>
    <p:extLst>
      <p:ext uri="{BB962C8B-B14F-4D97-AF65-F5344CB8AC3E}">
        <p14:creationId xmlns:p14="http://schemas.microsoft.com/office/powerpoint/2010/main" val="5836870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platzhalter 2"/>
          <p:cNvSpPr>
            <a:spLocks noGrp="1"/>
          </p:cNvSpPr>
          <p:nvPr>
            <p:ph type="body" idx="1"/>
          </p:nvPr>
        </p:nvSpPr>
        <p:spPr bwMode="auto">
          <a:xfrm>
            <a:off x="107752" y="1790278"/>
            <a:ext cx="4040188"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de-DE" altLang="de-DE" dirty="0" smtClean="0"/>
              <a:t>Facebook</a:t>
            </a:r>
          </a:p>
        </p:txBody>
      </p:sp>
      <p:sp>
        <p:nvSpPr>
          <p:cNvPr id="14339" name="Textplatzhalter 4"/>
          <p:cNvSpPr>
            <a:spLocks noGrp="1"/>
          </p:cNvSpPr>
          <p:nvPr>
            <p:ph type="body" sz="quarter" idx="3"/>
          </p:nvPr>
        </p:nvSpPr>
        <p:spPr bwMode="auto">
          <a:xfrm>
            <a:off x="4295577" y="1790278"/>
            <a:ext cx="4021087"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de-DE" altLang="de-DE" dirty="0" smtClean="0"/>
              <a:t>YouTube</a:t>
            </a:r>
          </a:p>
        </p:txBody>
      </p:sp>
      <p:pic>
        <p:nvPicPr>
          <p:cNvPr id="14341"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69416" y="2894013"/>
            <a:ext cx="4040188" cy="2513012"/>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2" name="Picture 3"/>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r="3419"/>
          <a:stretch>
            <a:fillRect/>
          </a:stretch>
        </p:blipFill>
        <p:spPr bwMode="auto">
          <a:xfrm>
            <a:off x="4337072" y="2943684"/>
            <a:ext cx="4127040" cy="2411776"/>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el 1"/>
          <p:cNvSpPr>
            <a:spLocks noGrp="1"/>
          </p:cNvSpPr>
          <p:nvPr>
            <p:ph type="title"/>
          </p:nvPr>
        </p:nvSpPr>
        <p:spPr>
          <a:xfrm>
            <a:off x="1547664" y="274638"/>
            <a:ext cx="5544616" cy="1143000"/>
          </a:xfrm>
        </p:spPr>
        <p:txBody>
          <a:bodyPr/>
          <a:lstStyle/>
          <a:p>
            <a:r>
              <a:rPr lang="de-DE" dirty="0" smtClean="0"/>
              <a:t>Soziale Netzwerke</a:t>
            </a:r>
            <a:endParaRPr lang="de-DE" dirty="0"/>
          </a:p>
        </p:txBody>
      </p:sp>
      <p:sp>
        <p:nvSpPr>
          <p:cNvPr id="9" name="Rechteck 1"/>
          <p:cNvSpPr>
            <a:spLocks noChangeArrowheads="1"/>
          </p:cNvSpPr>
          <p:nvPr/>
        </p:nvSpPr>
        <p:spPr bwMode="auto">
          <a:xfrm>
            <a:off x="107504" y="5445125"/>
            <a:ext cx="40973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5"/>
              </a:rPr>
              <a:t>https://www.facebook.com/SelbsthilfeWirkt</a:t>
            </a:r>
            <a:r>
              <a:rPr lang="de-DE" altLang="de-DE" sz="1600" dirty="0"/>
              <a:t> </a:t>
            </a:r>
          </a:p>
        </p:txBody>
      </p:sp>
      <p:sp>
        <p:nvSpPr>
          <p:cNvPr id="10" name="Rechteck 2"/>
          <p:cNvSpPr>
            <a:spLocks noChangeArrowheads="1"/>
          </p:cNvSpPr>
          <p:nvPr/>
        </p:nvSpPr>
        <p:spPr bwMode="auto">
          <a:xfrm>
            <a:off x="4314379" y="5445125"/>
            <a:ext cx="4290069" cy="338554"/>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6"/>
              </a:rPr>
              <a:t>https://www.youtube.com/user/selbsthilfewirkt</a:t>
            </a:r>
            <a:r>
              <a:rPr lang="de-DE" altLang="de-DE" sz="1600" dirty="0"/>
              <a:t> </a:t>
            </a:r>
          </a:p>
        </p:txBody>
      </p:sp>
      <p:cxnSp>
        <p:nvCxnSpPr>
          <p:cNvPr id="11" name="Gerade Verbindung 10"/>
          <p:cNvCxnSpPr/>
          <p:nvPr/>
        </p:nvCxnSpPr>
        <p:spPr>
          <a:xfrm>
            <a:off x="426671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07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de-DE" altLang="de-DE" dirty="0" smtClean="0"/>
              <a:t>Google+</a:t>
            </a:r>
          </a:p>
        </p:txBody>
      </p:sp>
      <p:sp>
        <p:nvSpPr>
          <p:cNvPr id="15363" name="Textplatzhalter 4"/>
          <p:cNvSpPr>
            <a:spLocks noGrp="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de-DE" altLang="de-DE" dirty="0" smtClean="0"/>
              <a:t>Tumblr</a:t>
            </a:r>
          </a:p>
        </p:txBody>
      </p:sp>
      <p:pic>
        <p:nvPicPr>
          <p:cNvPr id="15365"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990850"/>
            <a:ext cx="4040188" cy="2319338"/>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6"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645025" y="3176588"/>
            <a:ext cx="3887788" cy="1947862"/>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el 1"/>
          <p:cNvSpPr>
            <a:spLocks noGrp="1"/>
          </p:cNvSpPr>
          <p:nvPr>
            <p:ph type="title"/>
          </p:nvPr>
        </p:nvSpPr>
        <p:spPr>
          <a:xfrm>
            <a:off x="1547664" y="274638"/>
            <a:ext cx="5544616" cy="1143000"/>
          </a:xfrm>
        </p:spPr>
        <p:txBody>
          <a:bodyPr/>
          <a:lstStyle/>
          <a:p>
            <a:r>
              <a:rPr lang="de-DE" dirty="0" smtClean="0"/>
              <a:t>Soziale Netzwerke</a:t>
            </a:r>
            <a:endParaRPr lang="de-DE" dirty="0"/>
          </a:p>
        </p:txBody>
      </p:sp>
      <p:sp>
        <p:nvSpPr>
          <p:cNvPr id="9" name="Rechteck 1"/>
          <p:cNvSpPr>
            <a:spLocks noChangeArrowheads="1"/>
          </p:cNvSpPr>
          <p:nvPr/>
        </p:nvSpPr>
        <p:spPr bwMode="auto">
          <a:xfrm>
            <a:off x="395288" y="5373688"/>
            <a:ext cx="4105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5"/>
              </a:rPr>
              <a:t>https://plus.google.com/110887978409006017654/posts</a:t>
            </a:r>
            <a:r>
              <a:rPr lang="de-DE" altLang="de-DE" sz="1600" dirty="0"/>
              <a:t> </a:t>
            </a:r>
            <a:r>
              <a:rPr lang="de-DE" altLang="de-DE" sz="1600" dirty="0" smtClean="0"/>
              <a:t/>
            </a:r>
            <a:br>
              <a:rPr lang="de-DE" altLang="de-DE" sz="1600" dirty="0" smtClean="0"/>
            </a:br>
            <a:r>
              <a:rPr lang="de-DE" altLang="de-DE" sz="1600" dirty="0" smtClean="0"/>
              <a:t>(selbsthilfewirkt)</a:t>
            </a:r>
            <a:endParaRPr lang="de-DE" altLang="de-DE" sz="1600" dirty="0"/>
          </a:p>
        </p:txBody>
      </p:sp>
      <p:sp>
        <p:nvSpPr>
          <p:cNvPr id="10" name="Rechteck 2"/>
          <p:cNvSpPr>
            <a:spLocks noChangeArrowheads="1"/>
          </p:cNvSpPr>
          <p:nvPr/>
        </p:nvSpPr>
        <p:spPr bwMode="auto">
          <a:xfrm>
            <a:off x="4572000" y="5373688"/>
            <a:ext cx="2927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6"/>
              </a:rPr>
              <a:t>http://wirfuermich.tumblr.com/</a:t>
            </a:r>
            <a:r>
              <a:rPr lang="de-DE" altLang="de-DE" sz="1600" dirty="0"/>
              <a:t> </a:t>
            </a:r>
          </a:p>
        </p:txBody>
      </p:sp>
      <p:cxnSp>
        <p:nvCxnSpPr>
          <p:cNvPr id="11" name="Gerade Verbindung 10"/>
          <p:cNvCxnSpPr/>
          <p:nvPr/>
        </p:nvCxnSpPr>
        <p:spPr>
          <a:xfrm>
            <a:off x="4563374"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62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547664" y="274638"/>
            <a:ext cx="5544616" cy="1143000"/>
          </a:xfrm>
        </p:spPr>
        <p:txBody>
          <a:bodyPr/>
          <a:lstStyle/>
          <a:p>
            <a:r>
              <a:rPr lang="de-DE" dirty="0" smtClean="0"/>
              <a:t>Flyer</a:t>
            </a:r>
            <a:endParaRPr lang="de-DE" dirty="0"/>
          </a:p>
        </p:txBody>
      </p:sp>
      <p:sp>
        <p:nvSpPr>
          <p:cNvPr id="8" name="Rechteck 1"/>
          <p:cNvSpPr>
            <a:spLocks noChangeArrowheads="1"/>
          </p:cNvSpPr>
          <p:nvPr/>
        </p:nvSpPr>
        <p:spPr bwMode="auto">
          <a:xfrm>
            <a:off x="202094" y="6208958"/>
            <a:ext cx="4249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dirty="0">
                <a:hlinkClick r:id="rId3"/>
              </a:rPr>
              <a:t>http://www.selbsthilfe-wirkt.de/material-flyer</a:t>
            </a:r>
            <a:r>
              <a:rPr lang="de-DE" altLang="de-DE" sz="1600" dirty="0" smtClean="0">
                <a:hlinkClick r:id="rId3"/>
              </a:rPr>
              <a:t>/</a:t>
            </a:r>
            <a:r>
              <a:rPr lang="de-DE" altLang="de-DE" sz="1600" dirty="0" smtClean="0"/>
              <a:t> </a:t>
            </a:r>
            <a:endParaRPr lang="de-DE" altLang="de-DE" sz="1600" dirty="0"/>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57" y="1916832"/>
            <a:ext cx="8167275" cy="4248472"/>
          </a:xfrm>
          <a:prstGeom prst="rect">
            <a:avLst/>
          </a:prstGeom>
          <a:ln w="19050">
            <a:solidFill>
              <a:schemeClr val="tx1"/>
            </a:solidFill>
          </a:ln>
        </p:spPr>
      </p:pic>
    </p:spTree>
    <p:extLst>
      <p:ext uri="{BB962C8B-B14F-4D97-AF65-F5344CB8AC3E}">
        <p14:creationId xmlns:p14="http://schemas.microsoft.com/office/powerpoint/2010/main" val="3948776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lstStyle/>
          <a:p>
            <a:r>
              <a:rPr lang="de-DE" dirty="0"/>
              <a:t>Musterartikel </a:t>
            </a:r>
            <a:r>
              <a:rPr lang="de-DE" dirty="0" smtClean="0"/>
              <a:t>lang</a:t>
            </a:r>
            <a:endParaRPr lang="de-DE" sz="900" dirty="0"/>
          </a:p>
        </p:txBody>
      </p:sp>
      <p:sp>
        <p:nvSpPr>
          <p:cNvPr id="3" name="Inhaltsplatzhalter 2"/>
          <p:cNvSpPr>
            <a:spLocks noGrp="1"/>
          </p:cNvSpPr>
          <p:nvPr>
            <p:ph sz="half" idx="2"/>
          </p:nvPr>
        </p:nvSpPr>
        <p:spPr/>
        <p:txBody>
          <a:bodyPr/>
          <a:lstStyle/>
          <a:p>
            <a:r>
              <a:rPr lang="de-DE" sz="2000" dirty="0" smtClean="0"/>
              <a:t>713 </a:t>
            </a:r>
            <a:r>
              <a:rPr lang="de-DE" sz="2000" dirty="0"/>
              <a:t>Wörter</a:t>
            </a:r>
          </a:p>
          <a:p>
            <a:r>
              <a:rPr lang="de-DE" sz="2000" dirty="0" smtClean="0"/>
              <a:t>4.771 </a:t>
            </a:r>
            <a:r>
              <a:rPr lang="de-DE" sz="2000" dirty="0"/>
              <a:t>Zeichen </a:t>
            </a:r>
            <a:r>
              <a:rPr lang="de-DE" sz="2000" dirty="0" smtClean="0"/>
              <a:t>(</a:t>
            </a:r>
            <a:r>
              <a:rPr lang="de-DE" sz="2000" dirty="0" smtClean="0"/>
              <a:t>5.483 </a:t>
            </a:r>
            <a:r>
              <a:rPr lang="de-DE" sz="2000" dirty="0"/>
              <a:t>inkl. Leerzeichen</a:t>
            </a:r>
            <a:r>
              <a:rPr lang="de-DE" sz="2000" dirty="0" smtClean="0"/>
              <a:t>)</a:t>
            </a:r>
            <a:endParaRPr lang="de-DE" sz="2000" dirty="0"/>
          </a:p>
          <a:p>
            <a:pPr marL="0" indent="0">
              <a:buNone/>
            </a:pPr>
            <a:endParaRPr lang="de-DE" sz="1000" dirty="0" smtClean="0">
              <a:hlinkClick r:id="rId2"/>
            </a:endParaRPr>
          </a:p>
          <a:p>
            <a:pPr marL="0" indent="0">
              <a:buNone/>
            </a:pPr>
            <a:r>
              <a:rPr lang="de-DE" sz="1600" dirty="0" smtClean="0">
                <a:hlinkClick r:id="rId2"/>
              </a:rPr>
              <a:t>http</a:t>
            </a:r>
            <a:r>
              <a:rPr lang="de-DE" sz="1600" dirty="0">
                <a:hlinkClick r:id="rId2"/>
              </a:rPr>
              <a:t>://</a:t>
            </a:r>
            <a:r>
              <a:rPr lang="de-DE" sz="1600" dirty="0" smtClean="0">
                <a:hlinkClick r:id="rId2"/>
              </a:rPr>
              <a:t>www.selbsthilfe-wirkt.de/</a:t>
            </a:r>
            <a:r>
              <a:rPr lang="de-DE" sz="1600" dirty="0" err="1" smtClean="0">
                <a:hlinkClick r:id="rId2"/>
              </a:rPr>
              <a:t>wp</a:t>
            </a:r>
            <a:r>
              <a:rPr lang="de-DE" sz="1600" dirty="0" smtClean="0">
                <a:hlinkClick r:id="rId2"/>
              </a:rPr>
              <a:t>-content/</a:t>
            </a:r>
            <a:r>
              <a:rPr lang="de-DE" sz="1600" dirty="0" err="1" smtClean="0">
                <a:hlinkClick r:id="rId2"/>
              </a:rPr>
              <a:t>uploads</a:t>
            </a:r>
            <a:r>
              <a:rPr lang="de-DE" sz="1600" dirty="0" smtClean="0">
                <a:hlinkClick r:id="rId2"/>
              </a:rPr>
              <a:t>/Dachkampagne_WirFürMichSelbsthilfeWirkt_Musterartikel-lang.pdf</a:t>
            </a:r>
            <a:r>
              <a:rPr lang="de-DE" sz="1600" dirty="0" smtClean="0"/>
              <a:t> </a:t>
            </a:r>
            <a:endParaRPr lang="de-DE" sz="1600" dirty="0"/>
          </a:p>
        </p:txBody>
      </p:sp>
      <p:sp>
        <p:nvSpPr>
          <p:cNvPr id="8" name="Textplatzhalter 7"/>
          <p:cNvSpPr>
            <a:spLocks noGrp="1"/>
          </p:cNvSpPr>
          <p:nvPr>
            <p:ph type="body" sz="quarter" idx="3"/>
          </p:nvPr>
        </p:nvSpPr>
        <p:spPr/>
        <p:txBody>
          <a:bodyPr/>
          <a:lstStyle/>
          <a:p>
            <a:r>
              <a:rPr lang="de-DE" dirty="0"/>
              <a:t>Musterartikel </a:t>
            </a:r>
            <a:r>
              <a:rPr lang="de-DE" dirty="0" smtClean="0"/>
              <a:t>kurz</a:t>
            </a:r>
            <a:endParaRPr lang="de-DE" sz="900" dirty="0"/>
          </a:p>
        </p:txBody>
      </p:sp>
      <p:sp>
        <p:nvSpPr>
          <p:cNvPr id="9" name="Inhaltsplatzhalter 8"/>
          <p:cNvSpPr>
            <a:spLocks noGrp="1"/>
          </p:cNvSpPr>
          <p:nvPr>
            <p:ph sz="quarter" idx="4"/>
          </p:nvPr>
        </p:nvSpPr>
        <p:spPr/>
        <p:txBody>
          <a:bodyPr/>
          <a:lstStyle/>
          <a:p>
            <a:r>
              <a:rPr lang="de-DE" sz="2000" dirty="0" smtClean="0"/>
              <a:t>407 </a:t>
            </a:r>
            <a:r>
              <a:rPr lang="de-DE" sz="2000" dirty="0"/>
              <a:t>Wörter</a:t>
            </a:r>
          </a:p>
          <a:p>
            <a:r>
              <a:rPr lang="de-DE" sz="2000" dirty="0" smtClean="0"/>
              <a:t>2.678 </a:t>
            </a:r>
            <a:r>
              <a:rPr lang="de-DE" sz="2000" dirty="0"/>
              <a:t>Zeichen </a:t>
            </a:r>
            <a:r>
              <a:rPr lang="de-DE" sz="2000" dirty="0" smtClean="0"/>
              <a:t>(</a:t>
            </a:r>
            <a:r>
              <a:rPr lang="de-DE" sz="2000" dirty="0" smtClean="0"/>
              <a:t>3.076 </a:t>
            </a:r>
            <a:r>
              <a:rPr lang="de-DE" sz="2000" dirty="0"/>
              <a:t>inkl. </a:t>
            </a:r>
            <a:r>
              <a:rPr lang="de-DE" sz="2000" dirty="0" smtClean="0"/>
              <a:t>Leerzeichen)</a:t>
            </a:r>
            <a:endParaRPr lang="de-DE" sz="2000" dirty="0"/>
          </a:p>
          <a:p>
            <a:pPr marL="0" indent="0">
              <a:buNone/>
            </a:pPr>
            <a:endParaRPr lang="de-DE" sz="1000" dirty="0" smtClean="0">
              <a:hlinkClick r:id="rId3"/>
            </a:endParaRPr>
          </a:p>
          <a:p>
            <a:pPr marL="0" indent="0">
              <a:buNone/>
            </a:pPr>
            <a:r>
              <a:rPr lang="de-DE" sz="1600" dirty="0" smtClean="0">
                <a:hlinkClick r:id="rId3"/>
              </a:rPr>
              <a:t>http</a:t>
            </a:r>
            <a:r>
              <a:rPr lang="de-DE" sz="1600" dirty="0">
                <a:hlinkClick r:id="rId3"/>
              </a:rPr>
              <a:t>://</a:t>
            </a:r>
            <a:r>
              <a:rPr lang="de-DE" sz="1600" dirty="0" smtClean="0">
                <a:hlinkClick r:id="rId3"/>
              </a:rPr>
              <a:t>www.selbsthilfe-wirkt.de/</a:t>
            </a:r>
            <a:r>
              <a:rPr lang="de-DE" sz="1600" dirty="0" err="1" smtClean="0">
                <a:hlinkClick r:id="rId3"/>
              </a:rPr>
              <a:t>wp</a:t>
            </a:r>
            <a:r>
              <a:rPr lang="de-DE" sz="1600" dirty="0" smtClean="0">
                <a:hlinkClick r:id="rId3"/>
              </a:rPr>
              <a:t>-content/</a:t>
            </a:r>
            <a:r>
              <a:rPr lang="de-DE" sz="1600" dirty="0" err="1" smtClean="0">
                <a:hlinkClick r:id="rId3"/>
              </a:rPr>
              <a:t>uploads</a:t>
            </a:r>
            <a:r>
              <a:rPr lang="de-DE" sz="1600" dirty="0" smtClean="0">
                <a:hlinkClick r:id="rId3"/>
              </a:rPr>
              <a:t>/Dachkampagne_WirFürMichSelbsthilfeWirkt_Musterartikel-kurz.pdf</a:t>
            </a:r>
            <a:r>
              <a:rPr lang="de-DE" sz="1600" dirty="0" smtClean="0"/>
              <a:t> </a:t>
            </a:r>
            <a:endParaRPr lang="de-DE" sz="1600" dirty="0"/>
          </a:p>
        </p:txBody>
      </p:sp>
      <p:sp>
        <p:nvSpPr>
          <p:cNvPr id="7" name="Titel 6"/>
          <p:cNvSpPr>
            <a:spLocks noGrp="1"/>
          </p:cNvSpPr>
          <p:nvPr>
            <p:ph type="title"/>
          </p:nvPr>
        </p:nvSpPr>
        <p:spPr/>
        <p:txBody>
          <a:bodyPr/>
          <a:lstStyle/>
          <a:p>
            <a:r>
              <a:rPr lang="de-DE" dirty="0" smtClean="0"/>
              <a:t>Die Kampagne</a:t>
            </a:r>
            <a:br>
              <a:rPr lang="de-DE" dirty="0" smtClean="0"/>
            </a:br>
            <a:r>
              <a:rPr lang="de-DE" dirty="0" smtClean="0"/>
              <a:t>Musterartikel</a:t>
            </a:r>
            <a:endParaRPr lang="de-DE" dirty="0"/>
          </a:p>
        </p:txBody>
      </p:sp>
      <p:sp>
        <p:nvSpPr>
          <p:cNvPr id="12" name="Textfeld 11"/>
          <p:cNvSpPr txBox="1"/>
          <p:nvPr/>
        </p:nvSpPr>
        <p:spPr>
          <a:xfrm>
            <a:off x="395536" y="4631816"/>
            <a:ext cx="8208912" cy="2308324"/>
          </a:xfrm>
          <a:prstGeom prst="rect">
            <a:avLst/>
          </a:prstGeom>
          <a:noFill/>
        </p:spPr>
        <p:txBody>
          <a:bodyPr wrap="square" rtlCol="0">
            <a:spAutoFit/>
          </a:bodyPr>
          <a:lstStyle/>
          <a:p>
            <a:r>
              <a:rPr lang="de-DE" sz="1600" dirty="0" smtClean="0"/>
              <a:t>Diese </a:t>
            </a:r>
            <a:r>
              <a:rPr lang="de-DE" sz="1600" dirty="0"/>
              <a:t>Musterartikel </a:t>
            </a:r>
            <a:r>
              <a:rPr lang="de-DE" sz="1600" dirty="0" smtClean="0"/>
              <a:t>können </a:t>
            </a:r>
            <a:r>
              <a:rPr lang="de-DE" sz="1600" dirty="0"/>
              <a:t>gerne für entsprechende Artikel in Mitgliederzeitschriften oder anderen Medien von Selbsthilfeorganisationen (Rundbrief, Newsletter, interner Bereich auf der Homepage o.ä.) verwendet werden. Selbstverständlich </a:t>
            </a:r>
            <a:r>
              <a:rPr lang="de-DE" sz="1600" dirty="0" smtClean="0"/>
              <a:t>müssen die Texte </a:t>
            </a:r>
            <a:r>
              <a:rPr lang="de-DE" sz="1600" dirty="0"/>
              <a:t>nicht „eins zu eins“ übernommen werden, sondern können entsprechend angepasst, </a:t>
            </a:r>
            <a:r>
              <a:rPr lang="de-DE" sz="1600" dirty="0" smtClean="0"/>
              <a:t>gekürzt, ergänzt </a:t>
            </a:r>
            <a:r>
              <a:rPr lang="de-DE" sz="1600" dirty="0"/>
              <a:t>oder auch </a:t>
            </a:r>
            <a:r>
              <a:rPr lang="de-DE" sz="1600" dirty="0" smtClean="0"/>
              <a:t>kombiniert </a:t>
            </a:r>
            <a:r>
              <a:rPr lang="de-DE" sz="1600" dirty="0"/>
              <a:t>werden. Um dem Förderer Rechnung zu tragen, möchten wir Sie lediglich bitten, den entsprechenden Hinweis bei Veröffentlichungen mit anzuführen. Bitte geben Sie als Quelle „BAG SELBSTHILFE e.V.“ an. Vielen Dank für Ihr Verständnis.</a:t>
            </a:r>
          </a:p>
          <a:p>
            <a:endParaRPr lang="de-DE" sz="1600" dirty="0"/>
          </a:p>
        </p:txBody>
      </p:sp>
    </p:spTree>
    <p:extLst>
      <p:ext uri="{BB962C8B-B14F-4D97-AF65-F5344CB8AC3E}">
        <p14:creationId xmlns:p14="http://schemas.microsoft.com/office/powerpoint/2010/main" val="4055759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idx="1"/>
          </p:nvPr>
        </p:nvSpPr>
        <p:spPr>
          <a:xfrm>
            <a:off x="395536" y="1709118"/>
            <a:ext cx="4040188" cy="639762"/>
          </a:xfrm>
        </p:spPr>
        <p:txBody>
          <a:bodyPr anchor="ctr" anchorCtr="0"/>
          <a:lstStyle/>
          <a:p>
            <a:r>
              <a:rPr lang="de-DE" dirty="0" smtClean="0"/>
              <a:t>Kampagnen-</a:t>
            </a:r>
            <a:br>
              <a:rPr lang="de-DE" dirty="0" smtClean="0"/>
            </a:br>
            <a:r>
              <a:rPr lang="de-DE" dirty="0" smtClean="0"/>
              <a:t>Logos</a:t>
            </a:r>
            <a:endParaRPr lang="de-DE" dirty="0"/>
          </a:p>
        </p:txBody>
      </p:sp>
      <p:sp>
        <p:nvSpPr>
          <p:cNvPr id="3" name="Inhaltsplatzhalter 2"/>
          <p:cNvSpPr>
            <a:spLocks noGrp="1"/>
          </p:cNvSpPr>
          <p:nvPr>
            <p:ph sz="half" idx="2"/>
          </p:nvPr>
        </p:nvSpPr>
        <p:spPr/>
        <p:txBody>
          <a:bodyPr/>
          <a:lstStyle/>
          <a:p>
            <a:pPr marL="0" indent="0">
              <a:buNone/>
            </a:pPr>
            <a:endParaRPr lang="de-DE" sz="1600" u="sng" dirty="0"/>
          </a:p>
          <a:p>
            <a:pPr marL="0" indent="0">
              <a:buNone/>
            </a:pPr>
            <a:endParaRPr lang="de-DE" sz="1600" u="sng" dirty="0" smtClean="0"/>
          </a:p>
          <a:p>
            <a:pPr marL="0" indent="0">
              <a:buNone/>
            </a:pPr>
            <a:endParaRPr lang="de-DE" sz="1600" u="sng" dirty="0"/>
          </a:p>
          <a:p>
            <a:pPr marL="0" indent="0">
              <a:buNone/>
            </a:pPr>
            <a:endParaRPr lang="de-DE" sz="1600" u="sng" dirty="0" smtClean="0"/>
          </a:p>
          <a:p>
            <a:pPr marL="0" indent="0">
              <a:buNone/>
            </a:pPr>
            <a:endParaRPr lang="de-DE" sz="800" dirty="0" smtClean="0"/>
          </a:p>
          <a:p>
            <a:pPr marL="0" indent="0">
              <a:buNone/>
            </a:pPr>
            <a:r>
              <a:rPr lang="de-DE" sz="1600" dirty="0" smtClean="0"/>
              <a:t>3508 </a:t>
            </a:r>
            <a:r>
              <a:rPr lang="de-DE" sz="1600" dirty="0"/>
              <a:t>x 2480 Pixel, 300 dpi, </a:t>
            </a:r>
            <a:r>
              <a:rPr lang="de-DE" sz="1600" dirty="0" smtClean="0"/>
              <a:t>JPG-Datei</a:t>
            </a:r>
            <a:endParaRPr lang="de-DE" sz="1600" dirty="0" smtClean="0">
              <a:hlinkClick r:id="rId2"/>
            </a:endParaRPr>
          </a:p>
          <a:p>
            <a:pPr marL="0" indent="0">
              <a:buNone/>
            </a:pPr>
            <a:r>
              <a:rPr lang="de-DE" sz="1600" dirty="0" smtClean="0">
                <a:hlinkClick r:id="rId2"/>
              </a:rPr>
              <a:t>http</a:t>
            </a:r>
            <a:r>
              <a:rPr lang="de-DE" sz="1600" dirty="0">
                <a:hlinkClick r:id="rId2"/>
              </a:rPr>
              <a:t>://</a:t>
            </a:r>
            <a:r>
              <a:rPr lang="de-DE" sz="1600" dirty="0" smtClean="0">
                <a:hlinkClick r:id="rId2"/>
              </a:rPr>
              <a:t>www.selbsthilfe-wirkt.de/wp-content/uploads/Kampagnen-Logo.jpg</a:t>
            </a:r>
            <a:r>
              <a:rPr lang="de-DE" sz="1600" dirty="0" smtClean="0"/>
              <a:t> </a:t>
            </a:r>
          </a:p>
          <a:p>
            <a:pPr marL="0" indent="0">
              <a:buNone/>
            </a:pPr>
            <a:endParaRPr lang="de-DE" sz="700" dirty="0"/>
          </a:p>
          <a:p>
            <a:pPr marL="0" indent="0" algn="r">
              <a:buNone/>
            </a:pPr>
            <a:endParaRPr lang="de-DE" sz="1600" dirty="0" smtClean="0"/>
          </a:p>
          <a:p>
            <a:pPr marL="0" indent="0" algn="r">
              <a:buNone/>
            </a:pPr>
            <a:endParaRPr lang="de-DE" sz="1600" dirty="0"/>
          </a:p>
          <a:p>
            <a:pPr marL="0" indent="0" algn="r">
              <a:buNone/>
            </a:pPr>
            <a:endParaRPr lang="de-DE" sz="1600" dirty="0" smtClean="0"/>
          </a:p>
          <a:p>
            <a:pPr marL="0" indent="0">
              <a:buNone/>
            </a:pPr>
            <a:r>
              <a:rPr lang="de-DE" sz="1600" dirty="0" smtClean="0"/>
              <a:t>652 </a:t>
            </a:r>
            <a:r>
              <a:rPr lang="de-DE" sz="1600" dirty="0"/>
              <a:t>x 123 Pixel, 72 dpi, </a:t>
            </a:r>
            <a:r>
              <a:rPr lang="de-DE" sz="1600" dirty="0" smtClean="0"/>
              <a:t>JPG-Datei</a:t>
            </a:r>
          </a:p>
          <a:p>
            <a:pPr marL="0" indent="0">
              <a:buNone/>
            </a:pPr>
            <a:r>
              <a:rPr lang="de-DE" sz="1600" dirty="0" smtClean="0">
                <a:hlinkClick r:id="rId3"/>
              </a:rPr>
              <a:t>http</a:t>
            </a:r>
            <a:r>
              <a:rPr lang="de-DE" sz="1600" dirty="0">
                <a:hlinkClick r:id="rId3"/>
              </a:rPr>
              <a:t>://</a:t>
            </a:r>
            <a:r>
              <a:rPr lang="de-DE" sz="1600" dirty="0" smtClean="0">
                <a:hlinkClick r:id="rId3"/>
              </a:rPr>
              <a:t>www.selbsthilfe-wirkt.de/wp-content/uploads/Kampagnen-Logo_klein.jpg</a:t>
            </a:r>
            <a:r>
              <a:rPr lang="de-DE" sz="2600" dirty="0" smtClean="0"/>
              <a:t/>
            </a:r>
            <a:br>
              <a:rPr lang="de-DE" sz="2600" dirty="0" smtClean="0"/>
            </a:br>
            <a:r>
              <a:rPr lang="de-DE" sz="2600" dirty="0" smtClean="0"/>
              <a:t/>
            </a:r>
            <a:br>
              <a:rPr lang="de-DE" sz="2600" dirty="0" smtClean="0"/>
            </a:br>
            <a:endParaRPr lang="de-DE" sz="2600" dirty="0"/>
          </a:p>
        </p:txBody>
      </p:sp>
      <p:sp>
        <p:nvSpPr>
          <p:cNvPr id="16" name="Textplatzhalter 15"/>
          <p:cNvSpPr>
            <a:spLocks noGrp="1"/>
          </p:cNvSpPr>
          <p:nvPr>
            <p:ph type="body" sz="quarter" idx="3"/>
          </p:nvPr>
        </p:nvSpPr>
        <p:spPr>
          <a:xfrm>
            <a:off x="4583361" y="1709118"/>
            <a:ext cx="4021087" cy="639762"/>
          </a:xfrm>
        </p:spPr>
        <p:txBody>
          <a:bodyPr/>
          <a:lstStyle/>
          <a:p>
            <a:r>
              <a:rPr lang="de-DE" dirty="0" smtClean="0"/>
              <a:t>Logo der </a:t>
            </a:r>
            <a:br>
              <a:rPr lang="de-DE" dirty="0" smtClean="0"/>
            </a:br>
            <a:r>
              <a:rPr lang="de-DE" dirty="0" smtClean="0"/>
              <a:t>BAG SELBSTHILFE </a:t>
            </a:r>
            <a:endParaRPr lang="de-DE" dirty="0"/>
          </a:p>
        </p:txBody>
      </p:sp>
      <p:sp>
        <p:nvSpPr>
          <p:cNvPr id="17" name="Inhaltsplatzhalter 16"/>
          <p:cNvSpPr>
            <a:spLocks noGrp="1"/>
          </p:cNvSpPr>
          <p:nvPr>
            <p:ph sz="quarter" idx="4"/>
          </p:nvPr>
        </p:nvSpPr>
        <p:spPr/>
        <p:txBody>
          <a:bodyPr/>
          <a:lstStyle/>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800" dirty="0" smtClean="0"/>
          </a:p>
          <a:p>
            <a:pPr marL="0" indent="0">
              <a:buNone/>
            </a:pPr>
            <a:r>
              <a:rPr lang="de-DE" sz="1600" dirty="0" smtClean="0"/>
              <a:t>1181 </a:t>
            </a:r>
            <a:r>
              <a:rPr lang="de-DE" sz="1600" dirty="0"/>
              <a:t>x 880 Pixel, 300 dpi, </a:t>
            </a:r>
            <a:r>
              <a:rPr lang="de-DE" sz="1600" dirty="0" smtClean="0"/>
              <a:t>JPG-Datei</a:t>
            </a:r>
            <a:endParaRPr lang="de-DE" sz="1600" dirty="0">
              <a:hlinkClick r:id="rId2"/>
            </a:endParaRPr>
          </a:p>
          <a:p>
            <a:pPr marL="0" indent="0">
              <a:buNone/>
            </a:pPr>
            <a:r>
              <a:rPr lang="de-DE" sz="1600" dirty="0">
                <a:hlinkClick r:id="rId4"/>
              </a:rPr>
              <a:t>http://</a:t>
            </a:r>
            <a:r>
              <a:rPr lang="de-DE" sz="1600" dirty="0" smtClean="0">
                <a:hlinkClick r:id="rId4"/>
              </a:rPr>
              <a:t>www.selbsthilfe-wirkt.de/wp-content/uploads/BAG-SELBSTHILFE_Logo.jpg</a:t>
            </a:r>
            <a:r>
              <a:rPr lang="de-DE" sz="1600" dirty="0" smtClean="0"/>
              <a:t> </a:t>
            </a:r>
            <a:endParaRPr lang="de-DE" dirty="0"/>
          </a:p>
        </p:txBody>
      </p:sp>
      <p:sp>
        <p:nvSpPr>
          <p:cNvPr id="2" name="Titel 1"/>
          <p:cNvSpPr>
            <a:spLocks noGrp="1"/>
          </p:cNvSpPr>
          <p:nvPr>
            <p:ph type="title"/>
          </p:nvPr>
        </p:nvSpPr>
        <p:spPr/>
        <p:txBody>
          <a:bodyPr/>
          <a:lstStyle/>
          <a:p>
            <a:r>
              <a:rPr lang="de-DE" dirty="0" smtClean="0"/>
              <a:t>Die Kampagne</a:t>
            </a:r>
            <a:br>
              <a:rPr lang="de-DE" dirty="0" smtClean="0"/>
            </a:br>
            <a:r>
              <a:rPr lang="de-DE" dirty="0" smtClean="0"/>
              <a:t>Logos</a:t>
            </a:r>
            <a:endParaRPr lang="de-DE" dirty="0"/>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709" y="2531866"/>
            <a:ext cx="1676436" cy="1185166"/>
          </a:xfrm>
          <a:prstGeom prst="rect">
            <a:avLst/>
          </a:prstGeom>
          <a:ln w="19050">
            <a:solidFill>
              <a:schemeClr val="tx1"/>
            </a:solidFill>
          </a:ln>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09" y="4830399"/>
            <a:ext cx="3931023" cy="741589"/>
          </a:xfrm>
          <a:prstGeom prst="rect">
            <a:avLst/>
          </a:prstGeom>
          <a:ln w="19050">
            <a:solidFill>
              <a:schemeClr val="tx1"/>
            </a:solidFill>
          </a:ln>
        </p:spPr>
      </p:pic>
      <p:pic>
        <p:nvPicPr>
          <p:cNvPr id="19" name="Grafi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2886" y="2531866"/>
            <a:ext cx="1590546" cy="1185166"/>
          </a:xfrm>
          <a:prstGeom prst="rect">
            <a:avLst/>
          </a:prstGeom>
          <a:noFill/>
          <a:ln w="19050">
            <a:noFill/>
          </a:ln>
        </p:spPr>
      </p:pic>
      <p:cxnSp>
        <p:nvCxnSpPr>
          <p:cNvPr id="20" name="Gerade Verbindung 19"/>
          <p:cNvCxnSpPr/>
          <p:nvPr/>
        </p:nvCxnSpPr>
        <p:spPr>
          <a:xfrm>
            <a:off x="4499992"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645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Alle Filme</a:t>
            </a:r>
            <a:endParaRPr lang="de-DE" dirty="0"/>
          </a:p>
        </p:txBody>
      </p:sp>
      <p:sp>
        <p:nvSpPr>
          <p:cNvPr id="8" name="Inhaltsplatzhalter 7"/>
          <p:cNvSpPr>
            <a:spLocks noGrp="1"/>
          </p:cNvSpPr>
          <p:nvPr>
            <p:ph idx="1"/>
          </p:nvPr>
        </p:nvSpPr>
        <p:spPr/>
        <p:txBody>
          <a:bodyPr/>
          <a:lstStyle/>
          <a:p>
            <a:pPr marL="0" indent="0">
              <a:buNone/>
            </a:pPr>
            <a:r>
              <a:rPr lang="de-DE" sz="2600" dirty="0">
                <a:hlinkClick r:id="rId2"/>
              </a:rPr>
              <a:t>http://www.selbsthilfe-wirkt.de/material-filme</a:t>
            </a:r>
            <a:r>
              <a:rPr lang="de-DE" sz="2600" dirty="0" smtClean="0">
                <a:hlinkClick r:id="rId2"/>
              </a:rPr>
              <a:t>/</a:t>
            </a:r>
            <a:r>
              <a:rPr lang="de-DE" sz="2600" dirty="0" smtClean="0"/>
              <a:t> </a:t>
            </a:r>
          </a:p>
          <a:p>
            <a:r>
              <a:rPr lang="de-DE" sz="2600" dirty="0" smtClean="0"/>
              <a:t>Social Spot</a:t>
            </a:r>
          </a:p>
          <a:p>
            <a:r>
              <a:rPr lang="de-DE" sz="2600" dirty="0" smtClean="0"/>
              <a:t>Kampagnen-Aufrufe 2014</a:t>
            </a:r>
          </a:p>
          <a:p>
            <a:pPr lvl="1">
              <a:buFont typeface="Arial" panose="020B0604020202020204" pitchFamily="34" charset="0"/>
              <a:buChar char="•"/>
            </a:pPr>
            <a:r>
              <a:rPr lang="de-DE" sz="2000" dirty="0" smtClean="0"/>
              <a:t>Lukas Seidel – Poet </a:t>
            </a:r>
          </a:p>
          <a:p>
            <a:pPr lvl="1">
              <a:buFont typeface="Arial" panose="020B0604020202020204" pitchFamily="34" charset="0"/>
              <a:buChar char="•"/>
            </a:pPr>
            <a:r>
              <a:rPr lang="de-DE" sz="2000" dirty="0"/>
              <a:t>Simone Strasser – </a:t>
            </a:r>
            <a:r>
              <a:rPr lang="de-DE" sz="2000" dirty="0" smtClean="0"/>
              <a:t>Metalbraut</a:t>
            </a:r>
          </a:p>
          <a:p>
            <a:pPr lvl="1">
              <a:buFont typeface="Arial" panose="020B0604020202020204" pitchFamily="34" charset="0"/>
              <a:buChar char="•"/>
            </a:pPr>
            <a:r>
              <a:rPr lang="de-DE" sz="2000" dirty="0"/>
              <a:t>Birgit Kalwitz – </a:t>
            </a:r>
            <a:r>
              <a:rPr lang="de-DE" sz="2000" dirty="0" smtClean="0"/>
              <a:t>Vollblutmutti</a:t>
            </a:r>
          </a:p>
          <a:p>
            <a:pPr>
              <a:buFont typeface="Arial" panose="020B0604020202020204" pitchFamily="34" charset="0"/>
              <a:buChar char="•"/>
            </a:pPr>
            <a:r>
              <a:rPr lang="de-DE" sz="2600" dirty="0"/>
              <a:t>Gewinner-Filme des </a:t>
            </a:r>
            <a:r>
              <a:rPr lang="de-DE" sz="2600" dirty="0" smtClean="0"/>
              <a:t>Selfie-Video-Contests</a:t>
            </a:r>
          </a:p>
          <a:p>
            <a:pPr>
              <a:buFont typeface="Arial" panose="020B0604020202020204" pitchFamily="34" charset="0"/>
              <a:buChar char="•"/>
            </a:pPr>
            <a:r>
              <a:rPr lang="de-DE" sz="2600" dirty="0"/>
              <a:t>Kampagnen-Filme </a:t>
            </a:r>
            <a:r>
              <a:rPr lang="de-DE" sz="2600" dirty="0" smtClean="0"/>
              <a:t>2013</a:t>
            </a:r>
          </a:p>
          <a:p>
            <a:pPr lvl="1">
              <a:buFont typeface="Arial" panose="020B0604020202020204" pitchFamily="34" charset="0"/>
              <a:buChar char="•"/>
            </a:pPr>
            <a:r>
              <a:rPr lang="de-DE" sz="2000" dirty="0"/>
              <a:t>Simone Strasser – </a:t>
            </a:r>
            <a:r>
              <a:rPr lang="de-DE" sz="2000" dirty="0" smtClean="0"/>
              <a:t>Fahrradtour</a:t>
            </a:r>
          </a:p>
          <a:p>
            <a:pPr lvl="1">
              <a:buFont typeface="Arial" panose="020B0604020202020204" pitchFamily="34" charset="0"/>
              <a:buChar char="•"/>
            </a:pPr>
            <a:r>
              <a:rPr lang="de-DE" sz="2000" dirty="0"/>
              <a:t>Birgit Kalwitz – </a:t>
            </a:r>
            <a:r>
              <a:rPr lang="de-DE" sz="2000" dirty="0" smtClean="0"/>
              <a:t>Flohmarkt</a:t>
            </a:r>
          </a:p>
          <a:p>
            <a:pPr lvl="1">
              <a:buFont typeface="Arial" panose="020B0604020202020204" pitchFamily="34" charset="0"/>
              <a:buChar char="•"/>
            </a:pPr>
            <a:r>
              <a:rPr lang="de-DE" sz="2000" dirty="0"/>
              <a:t>Johannes </a:t>
            </a:r>
            <a:r>
              <a:rPr lang="de-DE" sz="2000" dirty="0" smtClean="0"/>
              <a:t>Sliwka </a:t>
            </a:r>
            <a:r>
              <a:rPr lang="de-DE" sz="2000" dirty="0"/>
              <a:t>– </a:t>
            </a:r>
            <a:r>
              <a:rPr lang="de-DE" sz="2000" dirty="0" smtClean="0"/>
              <a:t>Magier</a:t>
            </a:r>
          </a:p>
          <a:p>
            <a:pPr lvl="1">
              <a:buFont typeface="Arial" panose="020B0604020202020204" pitchFamily="34" charset="0"/>
              <a:buChar char="•"/>
            </a:pPr>
            <a:r>
              <a:rPr lang="de-DE" sz="2000" dirty="0"/>
              <a:t>Lukas Seidel – Fahrstunde</a:t>
            </a:r>
            <a:endParaRPr lang="de-DE" sz="2000" dirty="0" smtClean="0"/>
          </a:p>
          <a:p>
            <a:endParaRPr lang="de-DE" dirty="0"/>
          </a:p>
        </p:txBody>
      </p:sp>
    </p:spTree>
    <p:extLst>
      <p:ext uri="{BB962C8B-B14F-4D97-AF65-F5344CB8AC3E}">
        <p14:creationId xmlns:p14="http://schemas.microsoft.com/office/powerpoint/2010/main" val="3048891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Alle Fotos</a:t>
            </a:r>
            <a:endParaRPr lang="de-DE" dirty="0"/>
          </a:p>
        </p:txBody>
      </p:sp>
      <p:sp>
        <p:nvSpPr>
          <p:cNvPr id="8" name="Inhaltsplatzhalter 7"/>
          <p:cNvSpPr>
            <a:spLocks noGrp="1"/>
          </p:cNvSpPr>
          <p:nvPr>
            <p:ph idx="1"/>
          </p:nvPr>
        </p:nvSpPr>
        <p:spPr/>
        <p:txBody>
          <a:bodyPr/>
          <a:lstStyle/>
          <a:p>
            <a:pPr marL="0" indent="0">
              <a:buNone/>
            </a:pPr>
            <a:r>
              <a:rPr lang="de-DE" sz="2600" dirty="0">
                <a:hlinkClick r:id="rId2"/>
              </a:rPr>
              <a:t>http://www.selbsthilfe-wirkt.de/material-fotos</a:t>
            </a:r>
            <a:r>
              <a:rPr lang="de-DE" sz="2600" dirty="0" smtClean="0">
                <a:hlinkClick r:id="rId2"/>
              </a:rPr>
              <a:t>/</a:t>
            </a:r>
            <a:r>
              <a:rPr lang="de-DE" sz="2600" dirty="0" smtClean="0"/>
              <a:t> </a:t>
            </a:r>
          </a:p>
          <a:p>
            <a:r>
              <a:rPr lang="de-DE" sz="2600" dirty="0" smtClean="0"/>
              <a:t>Alle Fotos der Protagonisten</a:t>
            </a:r>
          </a:p>
          <a:p>
            <a:pPr lvl="1">
              <a:buFont typeface="Arial" panose="020B0604020202020204" pitchFamily="34" charset="0"/>
              <a:buChar char="•"/>
            </a:pPr>
            <a:r>
              <a:rPr lang="de-DE" sz="2000" dirty="0"/>
              <a:t>Simone Strasser </a:t>
            </a:r>
            <a:endParaRPr lang="de-DE" sz="2000" dirty="0" smtClean="0"/>
          </a:p>
          <a:p>
            <a:pPr lvl="1">
              <a:buFont typeface="Arial" panose="020B0604020202020204" pitchFamily="34" charset="0"/>
              <a:buChar char="•"/>
            </a:pPr>
            <a:r>
              <a:rPr lang="de-DE" sz="2000" dirty="0" smtClean="0"/>
              <a:t>Birgit Kalwitz</a:t>
            </a:r>
          </a:p>
          <a:p>
            <a:pPr lvl="1">
              <a:buFont typeface="Arial" panose="020B0604020202020204" pitchFamily="34" charset="0"/>
              <a:buChar char="•"/>
            </a:pPr>
            <a:r>
              <a:rPr lang="de-DE" sz="2000" dirty="0" smtClean="0"/>
              <a:t>Lukas Seidel</a:t>
            </a:r>
            <a:endParaRPr lang="de-DE" dirty="0"/>
          </a:p>
        </p:txBody>
      </p:sp>
    </p:spTree>
    <p:extLst>
      <p:ext uri="{BB962C8B-B14F-4D97-AF65-F5344CB8AC3E}">
        <p14:creationId xmlns:p14="http://schemas.microsoft.com/office/powerpoint/2010/main" val="4041589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p:txBody>
          <a:bodyPr/>
          <a:lstStyle/>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400" dirty="0" smtClean="0"/>
          </a:p>
          <a:p>
            <a:pPr marL="0" indent="0">
              <a:buNone/>
            </a:pPr>
            <a:r>
              <a:rPr lang="de-DE" sz="1600" dirty="0" smtClean="0"/>
              <a:t>299 </a:t>
            </a:r>
            <a:r>
              <a:rPr lang="de-DE" sz="1600" dirty="0"/>
              <a:t>x 212 mm, 2-seitig, </a:t>
            </a:r>
            <a:r>
              <a:rPr lang="de-DE" sz="1600" dirty="0" smtClean="0"/>
              <a:t/>
            </a:r>
            <a:br>
              <a:rPr lang="de-DE" sz="1600" dirty="0" smtClean="0"/>
            </a:br>
            <a:r>
              <a:rPr lang="de-DE" sz="1600" dirty="0" smtClean="0"/>
              <a:t>PDF-Datei</a:t>
            </a:r>
          </a:p>
          <a:p>
            <a:pPr marL="0" indent="0">
              <a:buNone/>
            </a:pPr>
            <a:r>
              <a:rPr lang="de-DE" sz="1600" dirty="0" smtClean="0">
                <a:hlinkClick r:id="rId3"/>
              </a:rPr>
              <a:t>http</a:t>
            </a:r>
            <a:r>
              <a:rPr lang="de-DE" sz="1600" dirty="0">
                <a:hlinkClick r:id="rId3"/>
              </a:rPr>
              <a:t>://</a:t>
            </a:r>
            <a:r>
              <a:rPr lang="de-DE" sz="1600" dirty="0" smtClean="0">
                <a:hlinkClick r:id="rId3"/>
              </a:rPr>
              <a:t>www.selbsthilfe-wirkt.de/wp-content/uploads/SelbsthilfeWirkt_Imagefolder.pdf</a:t>
            </a:r>
            <a:r>
              <a:rPr lang="de-DE" sz="1600" dirty="0" smtClean="0"/>
              <a:t>  </a:t>
            </a:r>
            <a:r>
              <a:rPr lang="de-DE" sz="2600" dirty="0"/>
              <a:t/>
            </a:r>
            <a:br>
              <a:rPr lang="de-DE" sz="2600" dirty="0"/>
            </a:br>
            <a:r>
              <a:rPr lang="de-DE" sz="2600" dirty="0" smtClean="0"/>
              <a:t/>
            </a:r>
            <a:br>
              <a:rPr lang="de-DE" sz="2600" dirty="0" smtClean="0"/>
            </a:br>
            <a:endParaRPr lang="de-DE" sz="2600" dirty="0"/>
          </a:p>
        </p:txBody>
      </p:sp>
      <p:sp>
        <p:nvSpPr>
          <p:cNvPr id="9" name="Inhaltsplatzhalter 8"/>
          <p:cNvSpPr>
            <a:spLocks noGrp="1"/>
          </p:cNvSpPr>
          <p:nvPr>
            <p:ph sz="quarter" idx="4"/>
          </p:nvPr>
        </p:nvSpPr>
        <p:spPr/>
        <p:txBody>
          <a:bodyPr/>
          <a:lstStyle/>
          <a:p>
            <a:pPr marL="0" indent="0">
              <a:buNone/>
            </a:pPr>
            <a:endParaRPr lang="de-DE" sz="1800" dirty="0" smtClean="0">
              <a:hlinkClick r:id="rId4"/>
            </a:endParaRPr>
          </a:p>
          <a:p>
            <a:pPr marL="0" indent="0">
              <a:buNone/>
            </a:pPr>
            <a:endParaRPr lang="de-DE" sz="1800" dirty="0">
              <a:hlinkClick r:id="rId4"/>
            </a:endParaRPr>
          </a:p>
          <a:p>
            <a:pPr marL="0" indent="0">
              <a:buNone/>
            </a:pPr>
            <a:endParaRPr lang="de-DE" sz="1800" dirty="0" smtClean="0">
              <a:hlinkClick r:id="rId4"/>
            </a:endParaRPr>
          </a:p>
          <a:p>
            <a:pPr marL="0" indent="0">
              <a:buNone/>
            </a:pPr>
            <a:endParaRPr lang="de-DE" sz="1800" dirty="0">
              <a:hlinkClick r:id="rId4"/>
            </a:endParaRPr>
          </a:p>
          <a:p>
            <a:pPr marL="0" indent="0">
              <a:buNone/>
            </a:pPr>
            <a:endParaRPr lang="de-DE" sz="1800" dirty="0" smtClean="0">
              <a:hlinkClick r:id="rId4"/>
            </a:endParaRPr>
          </a:p>
          <a:p>
            <a:pPr marL="0" indent="0">
              <a:buNone/>
            </a:pPr>
            <a:endParaRPr lang="de-DE" sz="1800" dirty="0">
              <a:hlinkClick r:id="rId4"/>
            </a:endParaRPr>
          </a:p>
          <a:p>
            <a:pPr marL="0" indent="0">
              <a:buNone/>
            </a:pPr>
            <a:endParaRPr lang="de-DE" sz="1800" dirty="0" smtClean="0">
              <a:hlinkClick r:id="rId4"/>
            </a:endParaRPr>
          </a:p>
          <a:p>
            <a:pPr marL="0" indent="0">
              <a:buNone/>
            </a:pPr>
            <a:endParaRPr lang="de-DE" sz="1800" dirty="0">
              <a:hlinkClick r:id="rId4"/>
            </a:endParaRPr>
          </a:p>
          <a:p>
            <a:pPr marL="0" indent="0">
              <a:buNone/>
            </a:pPr>
            <a:endParaRPr lang="de-DE" sz="1400" dirty="0" smtClean="0"/>
          </a:p>
          <a:p>
            <a:pPr marL="0" indent="0">
              <a:buNone/>
            </a:pPr>
            <a:r>
              <a:rPr lang="de-DE" sz="1600" dirty="0" smtClean="0"/>
              <a:t>4 Postkarten à 84 </a:t>
            </a:r>
            <a:r>
              <a:rPr lang="de-DE" sz="1600" dirty="0"/>
              <a:t>x </a:t>
            </a:r>
            <a:r>
              <a:rPr lang="de-DE" sz="1600" dirty="0" smtClean="0"/>
              <a:t>58 mm, </a:t>
            </a:r>
            <a:br>
              <a:rPr lang="de-DE" sz="1600" dirty="0" smtClean="0"/>
            </a:br>
            <a:r>
              <a:rPr lang="de-DE" sz="1600" dirty="0" smtClean="0"/>
              <a:t>PDF-Datei</a:t>
            </a:r>
            <a:endParaRPr lang="de-DE" sz="1600" dirty="0">
              <a:hlinkClick r:id="rId5"/>
            </a:endParaRPr>
          </a:p>
          <a:p>
            <a:pPr marL="0" indent="0">
              <a:buNone/>
            </a:pPr>
            <a:r>
              <a:rPr lang="de-DE" sz="1600" dirty="0">
                <a:hlinkClick r:id="rId6"/>
              </a:rPr>
              <a:t>http://</a:t>
            </a:r>
            <a:r>
              <a:rPr lang="de-DE" sz="1600" dirty="0" smtClean="0">
                <a:hlinkClick r:id="rId6"/>
              </a:rPr>
              <a:t>www.selbsthilfe-wirkt.de/wp-content/uploads/Postkarten_84x58.pdf</a:t>
            </a:r>
            <a:r>
              <a:rPr lang="de-DE" sz="1600" dirty="0" smtClean="0"/>
              <a:t> </a:t>
            </a:r>
            <a:endParaRPr lang="de-DE" sz="1600" dirty="0"/>
          </a:p>
        </p:txBody>
      </p:sp>
      <p:sp>
        <p:nvSpPr>
          <p:cNvPr id="5" name="Textplatzhalter 4"/>
          <p:cNvSpPr>
            <a:spLocks noGrp="1"/>
          </p:cNvSpPr>
          <p:nvPr>
            <p:ph type="body" idx="1"/>
          </p:nvPr>
        </p:nvSpPr>
        <p:spPr/>
        <p:txBody>
          <a:bodyPr anchor="ctr" anchorCtr="0"/>
          <a:lstStyle/>
          <a:p>
            <a:r>
              <a:rPr lang="de-DE" dirty="0" smtClean="0"/>
              <a:t>Image-Flyer</a:t>
            </a:r>
            <a:endParaRPr lang="de-DE" dirty="0"/>
          </a:p>
        </p:txBody>
      </p:sp>
      <p:sp>
        <p:nvSpPr>
          <p:cNvPr id="8" name="Textplatzhalter 7"/>
          <p:cNvSpPr>
            <a:spLocks noGrp="1"/>
          </p:cNvSpPr>
          <p:nvPr>
            <p:ph type="body" sz="quarter" idx="3"/>
          </p:nvPr>
        </p:nvSpPr>
        <p:spPr/>
        <p:txBody>
          <a:bodyPr anchor="ctr" anchorCtr="0"/>
          <a:lstStyle/>
          <a:p>
            <a:r>
              <a:rPr lang="de-DE" dirty="0" smtClean="0"/>
              <a:t>Postkarten</a:t>
            </a:r>
            <a:endParaRPr lang="de-DE" dirty="0"/>
          </a:p>
        </p:txBody>
      </p:sp>
      <p:sp>
        <p:nvSpPr>
          <p:cNvPr id="2" name="Titel 1"/>
          <p:cNvSpPr>
            <a:spLocks noGrp="1"/>
          </p:cNvSpPr>
          <p:nvPr>
            <p:ph type="title"/>
          </p:nvPr>
        </p:nvSpPr>
        <p:spPr>
          <a:xfrm>
            <a:off x="1475656" y="274638"/>
            <a:ext cx="5688632" cy="1143000"/>
          </a:xfrm>
        </p:spPr>
        <p:txBody>
          <a:bodyPr/>
          <a:lstStyle/>
          <a:p>
            <a:r>
              <a:rPr lang="de-DE" dirty="0" smtClean="0"/>
              <a:t>Die Kampagne</a:t>
            </a:r>
            <a:br>
              <a:rPr lang="de-DE" dirty="0" smtClean="0"/>
            </a:br>
            <a:r>
              <a:rPr lang="de-DE" dirty="0" smtClean="0"/>
              <a:t>Flyer &amp; Postkarten</a:t>
            </a:r>
            <a:endParaRPr lang="de-DE" dirty="0"/>
          </a:p>
        </p:txBody>
      </p:sp>
      <p:cxnSp>
        <p:nvCxnSpPr>
          <p:cNvPr id="11" name="Gerade Verbindung 10"/>
          <p:cNvCxnSpPr/>
          <p:nvPr/>
        </p:nvCxnSpPr>
        <p:spPr>
          <a:xfrm>
            <a:off x="435597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883" y="2797875"/>
            <a:ext cx="3672408" cy="1910321"/>
          </a:xfrm>
          <a:prstGeom prst="rect">
            <a:avLst/>
          </a:prstGeom>
          <a:ln w="19050">
            <a:solidFill>
              <a:schemeClr val="tx1"/>
            </a:solidFill>
          </a:ln>
        </p:spPr>
      </p:pic>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4008" y="2420888"/>
            <a:ext cx="3840554" cy="2664296"/>
          </a:xfrm>
          <a:prstGeom prst="rect">
            <a:avLst/>
          </a:prstGeom>
          <a:ln w="12700">
            <a:solidFill>
              <a:schemeClr val="tx1"/>
            </a:solidFill>
          </a:ln>
        </p:spPr>
      </p:pic>
    </p:spTree>
    <p:extLst>
      <p:ext uri="{BB962C8B-B14F-4D97-AF65-F5344CB8AC3E}">
        <p14:creationId xmlns:p14="http://schemas.microsoft.com/office/powerpoint/2010/main" val="2898841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p:txBody>
          <a:bodyPr/>
          <a:lstStyle/>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800" dirty="0" smtClean="0">
              <a:hlinkClick r:id="rId2"/>
            </a:endParaRPr>
          </a:p>
          <a:p>
            <a:pPr marL="0" indent="0">
              <a:buNone/>
            </a:pPr>
            <a:endParaRPr lang="de-DE" sz="1800" dirty="0">
              <a:hlinkClick r:id="rId2"/>
            </a:endParaRPr>
          </a:p>
          <a:p>
            <a:pPr marL="0" indent="0">
              <a:buNone/>
            </a:pPr>
            <a:endParaRPr lang="de-DE" sz="1400" dirty="0" smtClean="0"/>
          </a:p>
          <a:p>
            <a:pPr marL="0" indent="0">
              <a:buNone/>
            </a:pPr>
            <a:endParaRPr lang="de-DE" sz="1800" dirty="0" smtClean="0">
              <a:hlinkClick r:id="rId3"/>
            </a:endParaRPr>
          </a:p>
          <a:p>
            <a:pPr marL="0" indent="0">
              <a:buNone/>
            </a:pPr>
            <a:endParaRPr lang="de-DE" sz="1800" dirty="0">
              <a:hlinkClick r:id="rId3"/>
            </a:endParaRPr>
          </a:p>
          <a:p>
            <a:pPr marL="0" indent="0">
              <a:buNone/>
            </a:pPr>
            <a:r>
              <a:rPr lang="de-DE" sz="1600" dirty="0" smtClean="0">
                <a:hlinkClick r:id="rId3"/>
              </a:rPr>
              <a:t>http</a:t>
            </a:r>
            <a:r>
              <a:rPr lang="de-DE" sz="1600" dirty="0">
                <a:hlinkClick r:id="rId3"/>
              </a:rPr>
              <a:t>://www.selbsthilfe-wirkt.de/material-interviews</a:t>
            </a:r>
            <a:r>
              <a:rPr lang="de-DE" sz="1600" dirty="0" smtClean="0">
                <a:hlinkClick r:id="rId3"/>
              </a:rPr>
              <a:t>/</a:t>
            </a:r>
            <a:r>
              <a:rPr lang="de-DE" sz="1600" dirty="0" smtClean="0"/>
              <a:t> </a:t>
            </a:r>
            <a:endParaRPr lang="de-DE" sz="1600"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91" y="2924944"/>
            <a:ext cx="3749391" cy="2577278"/>
          </a:xfrm>
          <a:prstGeom prst="rect">
            <a:avLst/>
          </a:prstGeom>
          <a:ln w="19050">
            <a:solidFill>
              <a:schemeClr val="tx1"/>
            </a:solidFill>
          </a:ln>
        </p:spPr>
      </p:pic>
      <p:sp>
        <p:nvSpPr>
          <p:cNvPr id="9" name="Inhaltsplatzhalter 8"/>
          <p:cNvSpPr>
            <a:spLocks noGrp="1"/>
          </p:cNvSpPr>
          <p:nvPr>
            <p:ph sz="quarter" idx="4"/>
          </p:nvPr>
        </p:nvSpPr>
        <p:spPr/>
        <p:txBody>
          <a:bodyPr/>
          <a:lstStyle/>
          <a:p>
            <a:pPr marL="0" indent="0">
              <a:buNone/>
            </a:pPr>
            <a:endParaRPr lang="de-DE" sz="1800" dirty="0" smtClean="0">
              <a:hlinkClick r:id="rId5"/>
            </a:endParaRPr>
          </a:p>
          <a:p>
            <a:pPr marL="0" indent="0">
              <a:buNone/>
            </a:pPr>
            <a:endParaRPr lang="de-DE" sz="1800" dirty="0">
              <a:hlinkClick r:id="rId5"/>
            </a:endParaRPr>
          </a:p>
          <a:p>
            <a:pPr marL="0" indent="0">
              <a:buNone/>
            </a:pPr>
            <a:endParaRPr lang="de-DE" sz="1800" dirty="0" smtClean="0">
              <a:hlinkClick r:id="rId5"/>
            </a:endParaRPr>
          </a:p>
          <a:p>
            <a:pPr marL="0" indent="0">
              <a:buNone/>
            </a:pPr>
            <a:endParaRPr lang="de-DE" sz="1800" dirty="0">
              <a:hlinkClick r:id="rId5"/>
            </a:endParaRPr>
          </a:p>
          <a:p>
            <a:pPr marL="0" indent="0">
              <a:buNone/>
            </a:pPr>
            <a:endParaRPr lang="de-DE" sz="1800" dirty="0" smtClean="0">
              <a:hlinkClick r:id="rId5"/>
            </a:endParaRPr>
          </a:p>
          <a:p>
            <a:pPr marL="0" indent="0">
              <a:buNone/>
            </a:pPr>
            <a:endParaRPr lang="de-DE" sz="1800" dirty="0">
              <a:hlinkClick r:id="rId5"/>
            </a:endParaRPr>
          </a:p>
          <a:p>
            <a:pPr marL="0" indent="0">
              <a:buNone/>
            </a:pPr>
            <a:endParaRPr lang="de-DE" sz="1800" dirty="0" smtClean="0">
              <a:hlinkClick r:id="rId5"/>
            </a:endParaRPr>
          </a:p>
          <a:p>
            <a:pPr marL="0" indent="0">
              <a:buNone/>
            </a:pPr>
            <a:endParaRPr lang="de-DE" sz="1800" dirty="0">
              <a:hlinkClick r:id="rId5"/>
            </a:endParaRPr>
          </a:p>
          <a:p>
            <a:pPr marL="0" indent="0">
              <a:buNone/>
            </a:pPr>
            <a:endParaRPr lang="de-DE" sz="1400" dirty="0" smtClean="0"/>
          </a:p>
          <a:p>
            <a:pPr marL="0" indent="0">
              <a:buNone/>
            </a:pPr>
            <a:endParaRPr lang="de-DE" sz="1800" dirty="0" smtClean="0">
              <a:hlinkClick r:id="rId6"/>
            </a:endParaRPr>
          </a:p>
          <a:p>
            <a:pPr marL="0" indent="0">
              <a:buNone/>
            </a:pPr>
            <a:endParaRPr lang="de-DE" sz="1800" dirty="0">
              <a:hlinkClick r:id="rId6"/>
            </a:endParaRPr>
          </a:p>
          <a:p>
            <a:pPr marL="0" indent="0">
              <a:buNone/>
            </a:pPr>
            <a:r>
              <a:rPr lang="de-DE" sz="1600" dirty="0">
                <a:hlinkClick r:id="rId7"/>
              </a:rPr>
              <a:t>http://www.selbsthilfe-wirkt.de/material-steckbriefe</a:t>
            </a:r>
            <a:r>
              <a:rPr lang="de-DE" sz="1600" dirty="0" smtClean="0">
                <a:hlinkClick r:id="rId7"/>
              </a:rPr>
              <a:t>/</a:t>
            </a:r>
            <a:r>
              <a:rPr lang="de-DE" sz="1600" dirty="0" smtClean="0"/>
              <a:t> </a:t>
            </a:r>
            <a:endParaRPr lang="de-DE" sz="1600" dirty="0"/>
          </a:p>
        </p:txBody>
      </p:sp>
      <p:sp>
        <p:nvSpPr>
          <p:cNvPr id="5" name="Textplatzhalter 4"/>
          <p:cNvSpPr>
            <a:spLocks noGrp="1"/>
          </p:cNvSpPr>
          <p:nvPr>
            <p:ph type="body" idx="1"/>
          </p:nvPr>
        </p:nvSpPr>
        <p:spPr/>
        <p:txBody>
          <a:bodyPr anchor="ctr" anchorCtr="0"/>
          <a:lstStyle/>
          <a:p>
            <a:r>
              <a:rPr lang="de-DE" dirty="0" smtClean="0"/>
              <a:t>Interviews mit</a:t>
            </a:r>
            <a:br>
              <a:rPr lang="de-DE" dirty="0" smtClean="0"/>
            </a:br>
            <a:r>
              <a:rPr lang="de-DE" dirty="0" smtClean="0"/>
              <a:t>allen Protagonisten</a:t>
            </a:r>
            <a:endParaRPr lang="de-DE" dirty="0"/>
          </a:p>
        </p:txBody>
      </p:sp>
      <p:sp>
        <p:nvSpPr>
          <p:cNvPr id="8" name="Textplatzhalter 7"/>
          <p:cNvSpPr>
            <a:spLocks noGrp="1"/>
          </p:cNvSpPr>
          <p:nvPr>
            <p:ph type="body" sz="quarter" idx="3"/>
          </p:nvPr>
        </p:nvSpPr>
        <p:spPr/>
        <p:txBody>
          <a:bodyPr anchor="ctr" anchorCtr="0"/>
          <a:lstStyle/>
          <a:p>
            <a:r>
              <a:rPr lang="de-DE" dirty="0" smtClean="0"/>
              <a:t>Steckbriefe von</a:t>
            </a:r>
            <a:r>
              <a:rPr lang="de-DE" dirty="0"/>
              <a:t/>
            </a:r>
            <a:br>
              <a:rPr lang="de-DE" dirty="0"/>
            </a:br>
            <a:r>
              <a:rPr lang="de-DE" dirty="0"/>
              <a:t>allen </a:t>
            </a:r>
            <a:r>
              <a:rPr lang="de-DE" dirty="0" smtClean="0"/>
              <a:t>Protagonisten</a:t>
            </a:r>
            <a:endParaRPr lang="de-DE" dirty="0"/>
          </a:p>
        </p:txBody>
      </p:sp>
      <p:sp>
        <p:nvSpPr>
          <p:cNvPr id="2" name="Titel 1"/>
          <p:cNvSpPr>
            <a:spLocks noGrp="1"/>
          </p:cNvSpPr>
          <p:nvPr>
            <p:ph type="title"/>
          </p:nvPr>
        </p:nvSpPr>
        <p:spPr>
          <a:xfrm>
            <a:off x="1475656" y="274638"/>
            <a:ext cx="5688632" cy="1143000"/>
          </a:xfrm>
        </p:spPr>
        <p:txBody>
          <a:bodyPr/>
          <a:lstStyle/>
          <a:p>
            <a:r>
              <a:rPr lang="de-DE" dirty="0" smtClean="0"/>
              <a:t>Die Kampagne</a:t>
            </a:r>
            <a:br>
              <a:rPr lang="de-DE" dirty="0" smtClean="0"/>
            </a:br>
            <a:r>
              <a:rPr lang="de-DE" dirty="0" smtClean="0"/>
              <a:t>Interviews &amp; Steckbriefe</a:t>
            </a:r>
            <a:endParaRPr lang="de-DE" dirty="0"/>
          </a:p>
        </p:txBody>
      </p:sp>
      <p:cxnSp>
        <p:nvCxnSpPr>
          <p:cNvPr id="11" name="Gerade Verbindung 10"/>
          <p:cNvCxnSpPr/>
          <p:nvPr/>
        </p:nvCxnSpPr>
        <p:spPr>
          <a:xfrm>
            <a:off x="435597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138" y="2528900"/>
            <a:ext cx="2280470" cy="3356992"/>
          </a:xfrm>
          <a:prstGeom prst="rect">
            <a:avLst/>
          </a:prstGeom>
          <a:ln w="19050">
            <a:solidFill>
              <a:schemeClr val="tx1"/>
            </a:solidFill>
          </a:ln>
        </p:spPr>
      </p:pic>
    </p:spTree>
    <p:extLst>
      <p:ext uri="{BB962C8B-B14F-4D97-AF65-F5344CB8AC3E}">
        <p14:creationId xmlns:p14="http://schemas.microsoft.com/office/powerpoint/2010/main" val="28706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Statements I</a:t>
            </a:r>
            <a:endParaRPr lang="de-DE" dirty="0"/>
          </a:p>
        </p:txBody>
      </p:sp>
      <p:sp>
        <p:nvSpPr>
          <p:cNvPr id="13" name="Inhaltsplatzhalter 12"/>
          <p:cNvSpPr>
            <a:spLocks noGrp="1"/>
          </p:cNvSpPr>
          <p:nvPr>
            <p:ph idx="1"/>
          </p:nvPr>
        </p:nvSpPr>
        <p:spPr/>
        <p:txBody>
          <a:bodyPr/>
          <a:lstStyle/>
          <a:p>
            <a:pPr marL="0" indent="0">
              <a:buNone/>
            </a:pPr>
            <a:r>
              <a:rPr lang="de-DE" sz="1400" dirty="0" smtClean="0"/>
              <a:t>		</a:t>
            </a:r>
          </a:p>
          <a:p>
            <a:pPr marL="0" indent="0">
              <a:buNone/>
            </a:pPr>
            <a:r>
              <a:rPr lang="de-DE" sz="1400" dirty="0"/>
              <a:t>	</a:t>
            </a:r>
            <a:r>
              <a:rPr lang="de-DE" sz="1400" dirty="0" smtClean="0"/>
              <a:t>	SELBSTHILFE </a:t>
            </a:r>
            <a:r>
              <a:rPr lang="de-DE" sz="1400" dirty="0"/>
              <a:t>AGIERT AM PULS DER MENSCHEN</a:t>
            </a:r>
          </a:p>
          <a:p>
            <a:pPr marL="0" indent="0">
              <a:buNone/>
            </a:pPr>
            <a:endParaRPr lang="de-DE" sz="1400" dirty="0"/>
          </a:p>
          <a:p>
            <a:pPr marL="0" indent="0">
              <a:buNone/>
            </a:pPr>
            <a:r>
              <a:rPr lang="de-DE" sz="1400" dirty="0" smtClean="0"/>
              <a:t>		Die </a:t>
            </a:r>
            <a:r>
              <a:rPr lang="de-DE" sz="1400" dirty="0"/>
              <a:t>BAG SELBSTHILFE e.V. ist die Dachorganisation von 120 Verbänden </a:t>
            </a:r>
            <a:r>
              <a:rPr lang="de-DE" sz="1400" dirty="0" smtClean="0"/>
              <a:t>		behinderter </a:t>
            </a:r>
            <a:r>
              <a:rPr lang="de-DE" sz="1400" dirty="0"/>
              <a:t>und chronisch kranker Menschen und ihren Angehörigen. Hier sind </a:t>
            </a:r>
            <a:r>
              <a:rPr lang="de-DE" sz="1400" dirty="0" smtClean="0"/>
              <a:t>		ca</a:t>
            </a:r>
            <a:r>
              <a:rPr lang="de-DE" sz="1400" dirty="0"/>
              <a:t>. 1.000.000 körperlich, geistig, psychisch behinderte und chronisch kranke </a:t>
            </a:r>
            <a:r>
              <a:rPr lang="de-DE" sz="1400" dirty="0" smtClean="0"/>
              <a:t>		Menschen </a:t>
            </a:r>
            <a:r>
              <a:rPr lang="de-DE" sz="1400" dirty="0"/>
              <a:t>organisiert, die auf örtlicher, regionaler Ebene in Selbsthilfegruppen </a:t>
            </a:r>
            <a:r>
              <a:rPr lang="de-DE" sz="1400" dirty="0" smtClean="0"/>
              <a:t>		agieren.</a:t>
            </a:r>
            <a:endParaRPr lang="de-DE" sz="1400" dirty="0"/>
          </a:p>
          <a:p>
            <a:pPr marL="0" indent="0">
              <a:buNone/>
            </a:pPr>
            <a:r>
              <a:rPr lang="de-DE" sz="1400" dirty="0" smtClean="0"/>
              <a:t>		</a:t>
            </a:r>
          </a:p>
          <a:p>
            <a:pPr marL="0" indent="0">
              <a:buNone/>
            </a:pPr>
            <a:r>
              <a:rPr lang="de-DE" sz="1400" dirty="0" smtClean="0"/>
              <a:t>„</a:t>
            </a:r>
            <a:r>
              <a:rPr lang="de-DE" sz="1400" dirty="0"/>
              <a:t>Selbsthilfe wirkt, weil sie auf der Basis gegenseitiger Unterstützung </a:t>
            </a:r>
            <a:r>
              <a:rPr lang="de-DE" sz="1400" dirty="0" smtClean="0"/>
              <a:t>qualifizierte </a:t>
            </a:r>
            <a:r>
              <a:rPr lang="de-DE" sz="1400" dirty="0"/>
              <a:t>Hilfe bietet. Sie bündelt Erfahrungen, von der Diagnose über die Therapie bis zum Umgang mit der Erkrankung oder Behinderung, die für die Patienten von unschätzbarem Wert sind. Selbsthilfe ist auch der Motor für die Einforderung der Patientenrechte und ist mittlerweile durch die Patientenvertretung im Gemeinsamen Bundesausschuss direkt an maßgeblichen Einwicklungen im deutschen Gesundheitswesen beteiligt.</a:t>
            </a:r>
          </a:p>
          <a:p>
            <a:pPr marL="0" indent="0">
              <a:buNone/>
            </a:pPr>
            <a:endParaRPr lang="de-DE" sz="1400" dirty="0"/>
          </a:p>
          <a:p>
            <a:pPr marL="0" indent="0">
              <a:buNone/>
            </a:pPr>
            <a:r>
              <a:rPr lang="de-DE" sz="1400" dirty="0"/>
              <a:t>Wir initiieren die Kampagne „WIR FÜR MICH. SELBSTHILFE WIRKT.“, weil wir mit modernen und ungewöhnlichen Mitteln die Menschen dafür sensibilisieren möchten, dass Selbsthilfe am Puls der Bedürfnisse von Menschen agiert und das ihr nachgesagte Stuhlkreis-Image längst überholt ist.“</a:t>
            </a:r>
          </a:p>
          <a:p>
            <a:pPr marL="0" indent="0">
              <a:buNone/>
            </a:pPr>
            <a:endParaRPr lang="de-DE" sz="600" dirty="0"/>
          </a:p>
          <a:p>
            <a:pPr marL="0" indent="0">
              <a:buNone/>
            </a:pPr>
            <a:r>
              <a:rPr lang="de-DE" sz="1400" i="1" dirty="0"/>
              <a:t>Dr. Martin Danner, Bundesgeschäftsführer BAG SELBSTHILFE e.V., </a:t>
            </a:r>
            <a:r>
              <a:rPr lang="de-DE" sz="1400" i="1" dirty="0" smtClean="0"/>
              <a:t>Düsseldorf</a:t>
            </a:r>
          </a:p>
          <a:p>
            <a:pPr marL="0" indent="0">
              <a:buNone/>
            </a:pPr>
            <a:r>
              <a:rPr lang="de-DE" sz="1400" dirty="0" smtClean="0">
                <a:hlinkClick r:id="rId2"/>
              </a:rPr>
              <a:t>http</a:t>
            </a:r>
            <a:r>
              <a:rPr lang="de-DE" sz="1400" dirty="0">
                <a:hlinkClick r:id="rId2"/>
              </a:rPr>
              <a:t>://www.selbsthilfe-wirkt.de/material-presse/</a:t>
            </a:r>
            <a:r>
              <a:rPr lang="de-DE" sz="1400" dirty="0"/>
              <a:t> </a:t>
            </a:r>
          </a:p>
          <a:p>
            <a:pPr marL="0" indent="0">
              <a:buNone/>
            </a:pPr>
            <a:endParaRPr lang="de-DE" sz="1400" i="1" dirty="0"/>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4" y="1946523"/>
            <a:ext cx="1428750" cy="1914525"/>
          </a:xfrm>
          <a:prstGeom prst="rect">
            <a:avLst/>
          </a:prstGeom>
        </p:spPr>
      </p:pic>
    </p:spTree>
    <p:extLst>
      <p:ext uri="{BB962C8B-B14F-4D97-AF65-F5344CB8AC3E}">
        <p14:creationId xmlns:p14="http://schemas.microsoft.com/office/powerpoint/2010/main" val="2503799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HINWEISE II</a:t>
            </a:r>
            <a:endParaRPr lang="de-DE" dirty="0"/>
          </a:p>
        </p:txBody>
      </p:sp>
      <p:sp>
        <p:nvSpPr>
          <p:cNvPr id="3" name="Inhaltsplatzhalter 2"/>
          <p:cNvSpPr>
            <a:spLocks noGrp="1"/>
          </p:cNvSpPr>
          <p:nvPr>
            <p:ph idx="1"/>
          </p:nvPr>
        </p:nvSpPr>
        <p:spPr/>
        <p:txBody>
          <a:bodyPr/>
          <a:lstStyle/>
          <a:p>
            <a:pPr marL="0" indent="0">
              <a:buNone/>
            </a:pPr>
            <a:r>
              <a:rPr lang="de-DE" sz="2400" dirty="0" smtClean="0"/>
              <a:t>Die </a:t>
            </a:r>
            <a:r>
              <a:rPr lang="de-DE" sz="2400" dirty="0"/>
              <a:t>BAG SELBSTHILFE gestattet – und wünscht sich selbstverständlich auch – die Nutzung und Verbreitung der Kampagnen-Materialien</a:t>
            </a:r>
            <a:r>
              <a:rPr lang="de-DE" sz="2400" dirty="0" smtClean="0"/>
              <a:t>.</a:t>
            </a:r>
            <a:endParaRPr lang="de-DE" sz="2400" dirty="0"/>
          </a:p>
          <a:p>
            <a:pPr marL="0" indent="0">
              <a:buNone/>
            </a:pPr>
            <a:endParaRPr lang="de-DE" sz="1800" dirty="0" smtClean="0"/>
          </a:p>
          <a:p>
            <a:pPr marL="0" indent="0">
              <a:buNone/>
            </a:pPr>
            <a:r>
              <a:rPr lang="de-DE" sz="2000" dirty="0" smtClean="0"/>
              <a:t>Ohne </a:t>
            </a:r>
            <a:r>
              <a:rPr lang="de-DE" sz="2000" dirty="0"/>
              <a:t>die Sache verkomplizieren zu wollen, möchten wir hierzu folgende Hinweise geben:</a:t>
            </a:r>
          </a:p>
          <a:p>
            <a:pPr lvl="1"/>
            <a:r>
              <a:rPr lang="de-DE" sz="1600" dirty="0" smtClean="0"/>
              <a:t>Bei </a:t>
            </a:r>
            <a:r>
              <a:rPr lang="de-DE" sz="1600" dirty="0"/>
              <a:t>jeder Verwendung bzw. Veröffentlichung muss der Bezug zur Kampagne „WIR FÜR MICH. SELBSTHILFE WIRKT.“ stets eindeutig gegeben sein. Des Weiteren ist folgende </a:t>
            </a:r>
            <a:r>
              <a:rPr lang="de-DE" sz="1600" dirty="0" smtClean="0"/>
              <a:t>Quelle anzugeben:</a:t>
            </a:r>
            <a:br>
              <a:rPr lang="de-DE" sz="1600" dirty="0" smtClean="0"/>
            </a:br>
            <a:r>
              <a:rPr lang="de-DE" sz="1600" dirty="0" smtClean="0"/>
              <a:t>Quelle</a:t>
            </a:r>
            <a:r>
              <a:rPr lang="de-DE" sz="1600" dirty="0"/>
              <a:t>: BAG SELBSTHILFE e.V.</a:t>
            </a:r>
          </a:p>
          <a:p>
            <a:pPr lvl="1"/>
            <a:r>
              <a:rPr lang="de-DE" sz="1600" dirty="0" smtClean="0"/>
              <a:t>Bei </a:t>
            </a:r>
            <a:r>
              <a:rPr lang="de-DE" sz="1600" dirty="0"/>
              <a:t>der Verwendung von Fotos ist zusätzlich die Angabe des Fotografen </a:t>
            </a:r>
            <a:r>
              <a:rPr lang="de-DE" sz="1600" dirty="0" smtClean="0"/>
              <a:t>erforderlich:</a:t>
            </a:r>
            <a:br>
              <a:rPr lang="de-DE" sz="1600" dirty="0" smtClean="0"/>
            </a:br>
            <a:r>
              <a:rPr lang="de-DE" sz="1600" dirty="0" smtClean="0"/>
              <a:t>Quelle</a:t>
            </a:r>
            <a:r>
              <a:rPr lang="de-DE" sz="1600" dirty="0"/>
              <a:t>: BAG SELBSTHILFE e.V. / Fotograf: Benjamin </a:t>
            </a:r>
            <a:r>
              <a:rPr lang="de-DE" sz="1600" dirty="0" smtClean="0"/>
              <a:t>Wimmer</a:t>
            </a:r>
            <a:endParaRPr lang="de-DE" sz="1600" dirty="0"/>
          </a:p>
          <a:p>
            <a:pPr lvl="1"/>
            <a:r>
              <a:rPr lang="de-DE" sz="1600" b="1" dirty="0"/>
              <a:t>Eine von der Kampagne „WIR FÜR MICH. SELBSTHILFE WIRKT.“ losgelöste Verwendung dieser Materialien ist nicht im Sinne des Selbsthilfe-Gedankens und damit nicht gestattet.</a:t>
            </a:r>
          </a:p>
        </p:txBody>
      </p:sp>
    </p:spTree>
    <p:extLst>
      <p:ext uri="{BB962C8B-B14F-4D97-AF65-F5344CB8AC3E}">
        <p14:creationId xmlns:p14="http://schemas.microsoft.com/office/powerpoint/2010/main" val="2640266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Statements II</a:t>
            </a:r>
            <a:endParaRPr lang="de-DE" dirty="0"/>
          </a:p>
        </p:txBody>
      </p:sp>
      <p:sp>
        <p:nvSpPr>
          <p:cNvPr id="13" name="Inhaltsplatzhalter 12"/>
          <p:cNvSpPr>
            <a:spLocks noGrp="1"/>
          </p:cNvSpPr>
          <p:nvPr>
            <p:ph idx="1"/>
          </p:nvPr>
        </p:nvSpPr>
        <p:spPr/>
        <p:txBody>
          <a:bodyPr/>
          <a:lstStyle/>
          <a:p>
            <a:pPr marL="0" indent="0">
              <a:buNone/>
            </a:pPr>
            <a:r>
              <a:rPr lang="de-DE" sz="1400" dirty="0" smtClean="0"/>
              <a:t>	</a:t>
            </a:r>
            <a:r>
              <a:rPr lang="de-DE" sz="1400" dirty="0"/>
              <a:t>	</a:t>
            </a:r>
            <a:endParaRPr lang="de-DE" sz="1400" dirty="0" smtClean="0"/>
          </a:p>
          <a:p>
            <a:pPr marL="0" indent="0">
              <a:buNone/>
            </a:pPr>
            <a:r>
              <a:rPr lang="de-DE" sz="1400" dirty="0"/>
              <a:t>	</a:t>
            </a:r>
            <a:r>
              <a:rPr lang="de-DE" sz="1400" dirty="0" smtClean="0"/>
              <a:t>	„</a:t>
            </a:r>
            <a:r>
              <a:rPr lang="de-DE" sz="1400" dirty="0"/>
              <a:t>Im Januar 2013 wurde der BKK Dachverband e. V. auf Basis der freiwilligen </a:t>
            </a:r>
            <a:r>
              <a:rPr lang="de-DE" sz="1400" dirty="0" smtClean="0"/>
              <a:t>		Entscheidung </a:t>
            </a:r>
            <a:r>
              <a:rPr lang="de-DE" sz="1400" dirty="0"/>
              <a:t>seiner Mitglieder als politische und fachliche </a:t>
            </a:r>
            <a:r>
              <a:rPr lang="de-DE" sz="1400" dirty="0" smtClean="0"/>
              <a:t>			Interessenvertretung </a:t>
            </a:r>
            <a:r>
              <a:rPr lang="de-DE" sz="1400" dirty="0"/>
              <a:t>der betrieblichen Krankenversicherungen in Deutschland </a:t>
            </a:r>
            <a:r>
              <a:rPr lang="de-DE" sz="1400" dirty="0" smtClean="0"/>
              <a:t>		gegründet</a:t>
            </a:r>
            <a:r>
              <a:rPr lang="de-DE" sz="1400" dirty="0"/>
              <a:t>. Vereinsmitglieder sind 94 Betriebskrankenkassen sowie vier BKK </a:t>
            </a:r>
            <a:r>
              <a:rPr lang="de-DE" sz="1400" dirty="0" smtClean="0"/>
              <a:t>		Landesverbände</a:t>
            </a:r>
            <a:r>
              <a:rPr lang="de-DE" sz="1400" dirty="0"/>
              <a:t>. Damit sind rund 10 Millionen Versicherte in der neuen und </a:t>
            </a:r>
            <a:r>
              <a:rPr lang="de-DE" sz="1400" dirty="0" smtClean="0"/>
              <a:t>		schlagkräftigen </a:t>
            </a:r>
            <a:r>
              <a:rPr lang="de-DE" sz="1400" dirty="0"/>
              <a:t>Organisation vertreten.</a:t>
            </a:r>
          </a:p>
          <a:p>
            <a:pPr marL="0" indent="0">
              <a:buNone/>
            </a:pPr>
            <a:endParaRPr lang="de-DE" sz="1400" dirty="0"/>
          </a:p>
          <a:p>
            <a:pPr marL="0" indent="0">
              <a:buNone/>
            </a:pPr>
            <a:endParaRPr lang="de-DE" sz="1400" dirty="0" smtClean="0"/>
          </a:p>
          <a:p>
            <a:pPr marL="0" indent="0">
              <a:buNone/>
            </a:pPr>
            <a:r>
              <a:rPr lang="de-DE" sz="1400" dirty="0" smtClean="0"/>
              <a:t>Wir </a:t>
            </a:r>
            <a:r>
              <a:rPr lang="de-DE" sz="1400" dirty="0"/>
              <a:t>Betriebskrankenkassen unterstützen die Selbsthilfe, weil sie eine wichtige und wirksame Ergänzung zur professionellen Versorgung darstellt. Der Rat und Austausch mit anderen Betroffenen in den Gruppen hilft und entlastet erkrankte und behinderte Menschen und ihre Familien im Alltag. Darüber hinaus vertreten die großen Selbsthilfezusammenschlüsse ihre Mitglieder mit einer starken Stimme und haben so eine feste Funktion für das deutsche Gesundheitssystem bekommen, weil sie besonders deutlich die Interessen der Betroffenen artikulieren und die Position der Betroffenen in der Gesundheitspolitik stärken können. Die aktuelle und ungewöhnliche Kampagne „WIR FÜR MICH. SELBSTHILFE WIRKT.“ soll diesen Auftrag noch stärker als bisher in die Öffentlichkeit rücken.”</a:t>
            </a:r>
          </a:p>
          <a:p>
            <a:pPr marL="0" indent="0">
              <a:buNone/>
            </a:pPr>
            <a:endParaRPr lang="de-DE" sz="600" dirty="0"/>
          </a:p>
          <a:p>
            <a:pPr marL="0" indent="0">
              <a:buNone/>
            </a:pPr>
            <a:r>
              <a:rPr lang="de-DE" sz="1400" i="1" dirty="0"/>
              <a:t>Dr. Gregor Breucker, BKK Dachverband e. V., </a:t>
            </a:r>
            <a:r>
              <a:rPr lang="de-DE" sz="1400" i="1" dirty="0" smtClean="0"/>
              <a:t>Berlin</a:t>
            </a:r>
          </a:p>
          <a:p>
            <a:pPr marL="0" indent="0">
              <a:buNone/>
            </a:pPr>
            <a:r>
              <a:rPr lang="de-DE" sz="1400" dirty="0" smtClean="0">
                <a:hlinkClick r:id="rId2"/>
              </a:rPr>
              <a:t>http</a:t>
            </a:r>
            <a:r>
              <a:rPr lang="de-DE" sz="1400" dirty="0">
                <a:hlinkClick r:id="rId2"/>
              </a:rPr>
              <a:t>://www.selbsthilfe-wirkt.de/material-presse</a:t>
            </a:r>
            <a:r>
              <a:rPr lang="de-DE" sz="1400" dirty="0" smtClean="0">
                <a:hlinkClick r:id="rId2"/>
              </a:rPr>
              <a:t>/</a:t>
            </a:r>
            <a:r>
              <a:rPr lang="de-DE" sz="1400" dirty="0" smtClean="0"/>
              <a:t> </a:t>
            </a:r>
            <a:endParaRPr lang="de-DE" sz="1400"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4" y="1844824"/>
            <a:ext cx="1428750" cy="1914525"/>
          </a:xfrm>
          <a:prstGeom prst="rect">
            <a:avLst/>
          </a:prstGeom>
        </p:spPr>
      </p:pic>
    </p:spTree>
    <p:extLst>
      <p:ext uri="{BB962C8B-B14F-4D97-AF65-F5344CB8AC3E}">
        <p14:creationId xmlns:p14="http://schemas.microsoft.com/office/powerpoint/2010/main" val="2429169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Pressemitteilungen</a:t>
            </a:r>
            <a:endParaRPr lang="de-DE" dirty="0"/>
          </a:p>
        </p:txBody>
      </p:sp>
      <p:sp>
        <p:nvSpPr>
          <p:cNvPr id="5" name="Textplatzhalter 4"/>
          <p:cNvSpPr>
            <a:spLocks noGrp="1"/>
          </p:cNvSpPr>
          <p:nvPr>
            <p:ph idx="1"/>
          </p:nvPr>
        </p:nvSpPr>
        <p:spPr/>
        <p:txBody>
          <a:bodyPr/>
          <a:lstStyle/>
          <a:p>
            <a:r>
              <a:rPr lang="de-DE" sz="2400" dirty="0"/>
              <a:t>Pressemitteilung vom 17.12.2014 zur Pressekonferenz mit Preisverleihung an die Gewinner des bundesweiten Selfie-Video-Contests „ICH LIEBE MEIN LEBEN</a:t>
            </a:r>
            <a:r>
              <a:rPr lang="de-DE" sz="2400" dirty="0" smtClean="0"/>
              <a:t>!“</a:t>
            </a:r>
            <a:br>
              <a:rPr lang="de-DE" sz="2400" dirty="0" smtClean="0"/>
            </a:br>
            <a:r>
              <a:rPr lang="de-DE" sz="2400" dirty="0"/>
              <a:t>(PDF-Datei)</a:t>
            </a:r>
            <a:r>
              <a:rPr lang="de-DE" sz="2400" dirty="0" smtClean="0"/>
              <a:t> </a:t>
            </a:r>
            <a:r>
              <a:rPr lang="de-DE" sz="2400" dirty="0"/>
              <a:t/>
            </a:r>
            <a:br>
              <a:rPr lang="de-DE" sz="2400" dirty="0"/>
            </a:br>
            <a:r>
              <a:rPr lang="de-DE" sz="1600" dirty="0">
                <a:hlinkClick r:id="rId2"/>
              </a:rPr>
              <a:t>http://</a:t>
            </a:r>
            <a:r>
              <a:rPr lang="de-DE" sz="1600" dirty="0" smtClean="0">
                <a:hlinkClick r:id="rId2"/>
              </a:rPr>
              <a:t>www.selbsthilfe-wirkt.de/wp-content/uploads/SelbsthilfeWirkt_Pressemitteilung_17-12-14.pdf</a:t>
            </a:r>
            <a:r>
              <a:rPr lang="de-DE" sz="1600" dirty="0" smtClean="0"/>
              <a:t> </a:t>
            </a:r>
          </a:p>
          <a:p>
            <a:r>
              <a:rPr lang="de-DE" sz="2400" dirty="0"/>
              <a:t>Presseeinladung vom 12.12.2014 zur Pressekonferenz mit Preisverleihung an die Gewinner des bundesweiten Selfie-Video-Contests „ICH LIEBE MEIN LEBEN!“ </a:t>
            </a:r>
            <a:r>
              <a:rPr lang="de-DE" sz="2400" dirty="0" smtClean="0"/>
              <a:t/>
            </a:r>
            <a:br>
              <a:rPr lang="de-DE" sz="2400" dirty="0" smtClean="0"/>
            </a:br>
            <a:r>
              <a:rPr lang="de-DE" sz="2400" dirty="0" smtClean="0"/>
              <a:t>(PDF-Datei</a:t>
            </a:r>
            <a:r>
              <a:rPr lang="de-DE" sz="2400" dirty="0"/>
              <a:t>)</a:t>
            </a:r>
            <a:br>
              <a:rPr lang="de-DE" sz="2400" dirty="0"/>
            </a:br>
            <a:r>
              <a:rPr lang="de-DE" sz="1600" dirty="0">
                <a:hlinkClick r:id="rId3"/>
              </a:rPr>
              <a:t>http://</a:t>
            </a:r>
            <a:r>
              <a:rPr lang="de-DE" sz="1600" dirty="0" smtClean="0">
                <a:hlinkClick r:id="rId3"/>
              </a:rPr>
              <a:t>www.selbsthilfe-wirkt.de/wp-content/uploads/Presseeinladung-2014_12_12.pdf</a:t>
            </a:r>
            <a:r>
              <a:rPr lang="de-DE" sz="1600" dirty="0" smtClean="0"/>
              <a:t> </a:t>
            </a:r>
          </a:p>
        </p:txBody>
      </p:sp>
    </p:spTree>
    <p:extLst>
      <p:ext uri="{BB962C8B-B14F-4D97-AF65-F5344CB8AC3E}">
        <p14:creationId xmlns:p14="http://schemas.microsoft.com/office/powerpoint/2010/main" val="67456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idx="1"/>
          </p:nvPr>
        </p:nvSpPr>
        <p:spPr>
          <a:xfrm>
            <a:off x="35496" y="1925142"/>
            <a:ext cx="4040188" cy="639762"/>
          </a:xfrm>
        </p:spPr>
        <p:txBody>
          <a:bodyPr/>
          <a:lstStyle/>
          <a:p>
            <a:r>
              <a:rPr lang="de-DE" sz="1800" dirty="0"/>
              <a:t>Bild zur Pressekonferenz am 16.12.2014: Preisverleihung 1. </a:t>
            </a:r>
            <a:r>
              <a:rPr lang="de-DE" sz="1800" dirty="0" smtClean="0"/>
              <a:t>Platz</a:t>
            </a:r>
            <a:endParaRPr lang="de-DE" sz="1800" dirty="0"/>
          </a:p>
        </p:txBody>
      </p:sp>
      <p:sp>
        <p:nvSpPr>
          <p:cNvPr id="7" name="Textplatzhalter 6"/>
          <p:cNvSpPr>
            <a:spLocks noGrp="1"/>
          </p:cNvSpPr>
          <p:nvPr>
            <p:ph type="body" sz="quarter" idx="3"/>
          </p:nvPr>
        </p:nvSpPr>
        <p:spPr>
          <a:xfrm>
            <a:off x="4139952" y="1925142"/>
            <a:ext cx="4644008" cy="639762"/>
          </a:xfrm>
        </p:spPr>
        <p:txBody>
          <a:bodyPr/>
          <a:lstStyle/>
          <a:p>
            <a:r>
              <a:rPr lang="de-DE" sz="1800" dirty="0"/>
              <a:t>Bild zur Pressekonferenz am 16.12.2014: Gewinner, Protagonisten, Geschäftsführer der BAG </a:t>
            </a:r>
            <a:r>
              <a:rPr lang="de-DE" sz="1800" dirty="0" smtClean="0"/>
              <a:t>SELBSTHILFE</a:t>
            </a:r>
            <a:endParaRPr lang="de-DE" sz="1800" dirty="0"/>
          </a:p>
        </p:txBody>
      </p:sp>
      <p:sp>
        <p:nvSpPr>
          <p:cNvPr id="8" name="Inhaltsplatzhalter 7"/>
          <p:cNvSpPr>
            <a:spLocks noGrp="1"/>
          </p:cNvSpPr>
          <p:nvPr>
            <p:ph sz="quarter" idx="4"/>
          </p:nvPr>
        </p:nvSpPr>
        <p:spPr>
          <a:xfrm>
            <a:off x="4139952" y="2430040"/>
            <a:ext cx="4464496" cy="3951288"/>
          </a:xfrm>
        </p:spPr>
        <p:txBody>
          <a:bodyPr/>
          <a:lstStyle/>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r>
              <a:rPr lang="de-DE" sz="1400" dirty="0" smtClean="0"/>
              <a:t>3141 </a:t>
            </a:r>
            <a:r>
              <a:rPr lang="de-DE" sz="1400" dirty="0"/>
              <a:t>x </a:t>
            </a:r>
            <a:r>
              <a:rPr lang="de-DE" sz="1400" dirty="0" smtClean="0"/>
              <a:t>2094 </a:t>
            </a:r>
            <a:r>
              <a:rPr lang="de-DE" sz="1400" dirty="0"/>
              <a:t>Pixel, </a:t>
            </a:r>
            <a:r>
              <a:rPr lang="de-DE" sz="1400" dirty="0" smtClean="0"/>
              <a:t>72 </a:t>
            </a:r>
            <a:r>
              <a:rPr lang="de-DE" sz="1400" dirty="0"/>
              <a:t>dpi, JPG-Datei</a:t>
            </a:r>
            <a:br>
              <a:rPr lang="de-DE" sz="1400" dirty="0"/>
            </a:br>
            <a:r>
              <a:rPr lang="de-DE" sz="1400" i="1" dirty="0"/>
              <a:t>Bildunterschrift:</a:t>
            </a:r>
            <a:br>
              <a:rPr lang="de-DE" sz="1400" i="1" dirty="0"/>
            </a:br>
            <a:r>
              <a:rPr lang="de-DE" sz="1400" i="1" dirty="0"/>
              <a:t>(v.l.n.r.): Simone Strasser, Dr. Martin Danner (Bundesgeschäftsführer BAG SELBSTHILFE), Birgit Kalwitz, Anna Heller, Michael Wimmer</a:t>
            </a:r>
            <a:r>
              <a:rPr lang="de-DE" sz="1400" dirty="0"/>
              <a:t/>
            </a:r>
            <a:br>
              <a:rPr lang="de-DE" sz="1400" dirty="0"/>
            </a:br>
            <a:endParaRPr lang="de-DE" sz="1400" dirty="0" smtClean="0"/>
          </a:p>
          <a:p>
            <a:pPr marL="0" indent="0">
              <a:buNone/>
            </a:pPr>
            <a:r>
              <a:rPr lang="de-DE" sz="1400" dirty="0" smtClean="0">
                <a:hlinkClick r:id="rId2"/>
              </a:rPr>
              <a:t>http</a:t>
            </a:r>
            <a:r>
              <a:rPr lang="de-DE" sz="1400" dirty="0">
                <a:hlinkClick r:id="rId2"/>
              </a:rPr>
              <a:t>://</a:t>
            </a:r>
            <a:r>
              <a:rPr lang="de-DE" sz="1400" dirty="0" smtClean="0">
                <a:hlinkClick r:id="rId2"/>
              </a:rPr>
              <a:t>www.selbsthilfe-wirkt.de/wp-content/uploads/Pressefoto_Gewinner_Protagonisten_BAGSH-Gesch%C3%A4ftsf%C3%BChrer.jpg</a:t>
            </a:r>
            <a:r>
              <a:rPr lang="de-DE" sz="1400" dirty="0" smtClean="0"/>
              <a:t> </a:t>
            </a:r>
            <a:endParaRPr lang="de-DE" sz="1400" dirty="0"/>
          </a:p>
        </p:txBody>
      </p:sp>
      <p:sp>
        <p:nvSpPr>
          <p:cNvPr id="2" name="Titel 1"/>
          <p:cNvSpPr>
            <a:spLocks noGrp="1"/>
          </p:cNvSpPr>
          <p:nvPr>
            <p:ph type="title"/>
          </p:nvPr>
        </p:nvSpPr>
        <p:spPr/>
        <p:txBody>
          <a:bodyPr/>
          <a:lstStyle/>
          <a:p>
            <a:r>
              <a:rPr lang="de-DE" dirty="0" smtClean="0"/>
              <a:t>Die Kampagne</a:t>
            </a:r>
            <a:br>
              <a:rPr lang="de-DE" dirty="0" smtClean="0"/>
            </a:br>
            <a:r>
              <a:rPr lang="de-DE" dirty="0" smtClean="0"/>
              <a:t>Pressefotos</a:t>
            </a:r>
            <a:endParaRPr lang="de-DE" dirty="0"/>
          </a:p>
        </p:txBody>
      </p:sp>
      <p:sp>
        <p:nvSpPr>
          <p:cNvPr id="12" name="Inhaltsplatzhalter 11"/>
          <p:cNvSpPr>
            <a:spLocks noGrp="1"/>
          </p:cNvSpPr>
          <p:nvPr>
            <p:ph sz="half" idx="2"/>
          </p:nvPr>
        </p:nvSpPr>
        <p:spPr>
          <a:xfrm>
            <a:off x="35496" y="2430040"/>
            <a:ext cx="4040188" cy="3951288"/>
          </a:xfrm>
        </p:spPr>
        <p:txBody>
          <a:bodyPr/>
          <a:lstStyle/>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r>
              <a:rPr lang="de-DE" sz="1400" dirty="0" smtClean="0"/>
              <a:t>2975 </a:t>
            </a:r>
            <a:r>
              <a:rPr lang="de-DE" sz="1400" dirty="0"/>
              <a:t>x </a:t>
            </a:r>
            <a:r>
              <a:rPr lang="de-DE" sz="1400" dirty="0" smtClean="0"/>
              <a:t>2621 </a:t>
            </a:r>
            <a:r>
              <a:rPr lang="de-DE" sz="1400" dirty="0"/>
              <a:t>Pixel, 300 dpi, </a:t>
            </a:r>
            <a:r>
              <a:rPr lang="de-DE" sz="1400" dirty="0" smtClean="0"/>
              <a:t>JPG-Datei</a:t>
            </a:r>
            <a:br>
              <a:rPr lang="de-DE" sz="1400" dirty="0" smtClean="0"/>
            </a:br>
            <a:r>
              <a:rPr lang="de-DE" sz="1400" i="1" dirty="0" smtClean="0"/>
              <a:t>Bildunterschrift:</a:t>
            </a:r>
            <a:br>
              <a:rPr lang="de-DE" sz="1400" i="1" dirty="0" smtClean="0"/>
            </a:br>
            <a:r>
              <a:rPr lang="de-DE" sz="1400" i="1" dirty="0" smtClean="0"/>
              <a:t>vorne </a:t>
            </a:r>
            <a:r>
              <a:rPr lang="de-DE" sz="1400" i="1" dirty="0"/>
              <a:t>links: Anna Heller (Schülerin, Gewinnerin 1. </a:t>
            </a:r>
            <a:r>
              <a:rPr lang="de-DE" sz="1400" i="1" dirty="0" smtClean="0"/>
              <a:t>Platz)</a:t>
            </a:r>
            <a:br>
              <a:rPr lang="de-DE" sz="1400" i="1" dirty="0" smtClean="0"/>
            </a:br>
            <a:r>
              <a:rPr lang="de-DE" sz="1400" i="1" dirty="0" smtClean="0"/>
              <a:t>vorne </a:t>
            </a:r>
            <a:r>
              <a:rPr lang="de-DE" sz="1400" i="1" dirty="0"/>
              <a:t>rechts: Dr. Martin Danner (Bundesgeschäftsführer BAG SELBSTHILFE)</a:t>
            </a:r>
            <a:r>
              <a:rPr lang="de-DE" sz="1400" dirty="0"/>
              <a:t/>
            </a:r>
            <a:br>
              <a:rPr lang="de-DE" sz="1400" dirty="0"/>
            </a:br>
            <a:r>
              <a:rPr lang="de-DE" sz="1400" dirty="0">
                <a:hlinkClick r:id="rId3"/>
              </a:rPr>
              <a:t>http://</a:t>
            </a:r>
            <a:r>
              <a:rPr lang="de-DE" sz="1400" dirty="0" smtClean="0">
                <a:hlinkClick r:id="rId3"/>
              </a:rPr>
              <a:t>www.selbsthilfe-wirkt.de/wp-content/uploads/Pressefoto_Preisverleihung_1Platz.jpg</a:t>
            </a:r>
            <a:r>
              <a:rPr lang="de-DE" sz="1400" dirty="0" smtClean="0"/>
              <a:t> </a:t>
            </a:r>
            <a:endParaRPr lang="de-DE" sz="1400" dirty="0"/>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08" y="2611034"/>
            <a:ext cx="2376264" cy="2093509"/>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716" y="2698419"/>
            <a:ext cx="3024335" cy="2016223"/>
          </a:xfrm>
          <a:prstGeom prst="rect">
            <a:avLst/>
          </a:prstGeom>
        </p:spPr>
      </p:pic>
      <p:cxnSp>
        <p:nvCxnSpPr>
          <p:cNvPr id="15" name="Gerade Verbindung 14"/>
          <p:cNvCxnSpPr/>
          <p:nvPr/>
        </p:nvCxnSpPr>
        <p:spPr>
          <a:xfrm>
            <a:off x="4139952"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167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Kampagne</a:t>
            </a:r>
            <a:br>
              <a:rPr lang="de-DE" dirty="0" smtClean="0"/>
            </a:br>
            <a:r>
              <a:rPr lang="de-DE" dirty="0" smtClean="0"/>
              <a:t>Weiteres Material</a:t>
            </a:r>
            <a:endParaRPr lang="de-DE" dirty="0"/>
          </a:p>
        </p:txBody>
      </p:sp>
      <p:sp>
        <p:nvSpPr>
          <p:cNvPr id="3" name="Textplatzhalter 2"/>
          <p:cNvSpPr>
            <a:spLocks noGrp="1"/>
          </p:cNvSpPr>
          <p:nvPr>
            <p:ph type="body" idx="1"/>
          </p:nvPr>
        </p:nvSpPr>
        <p:spPr/>
        <p:txBody>
          <a:bodyPr/>
          <a:lstStyle/>
          <a:p>
            <a:r>
              <a:rPr lang="de-DE" sz="1800" dirty="0"/>
              <a:t>Wettbewerbsaufruf zum </a:t>
            </a:r>
            <a:r>
              <a:rPr lang="de-DE" sz="1800" dirty="0" smtClean="0"/>
              <a:t/>
            </a:r>
            <a:br>
              <a:rPr lang="de-DE" sz="1800" dirty="0" smtClean="0"/>
            </a:br>
            <a:r>
              <a:rPr lang="de-DE" sz="1800" dirty="0" smtClean="0"/>
              <a:t>Selfie-Video-Contest </a:t>
            </a:r>
            <a:br>
              <a:rPr lang="de-DE" sz="1800" dirty="0" smtClean="0"/>
            </a:br>
            <a:r>
              <a:rPr lang="de-DE" sz="1800" dirty="0" smtClean="0"/>
              <a:t>„</a:t>
            </a:r>
            <a:r>
              <a:rPr lang="de-DE" sz="1800" dirty="0"/>
              <a:t>ICH LIEBE MEIN LEBEN!“</a:t>
            </a:r>
          </a:p>
        </p:txBody>
      </p:sp>
      <p:sp>
        <p:nvSpPr>
          <p:cNvPr id="5" name="Inhaltsplatzhalter 4"/>
          <p:cNvSpPr>
            <a:spLocks noGrp="1"/>
          </p:cNvSpPr>
          <p:nvPr>
            <p:ph sz="half" idx="2"/>
          </p:nvPr>
        </p:nvSpPr>
        <p:spPr>
          <a:xfrm>
            <a:off x="395536" y="2574056"/>
            <a:ext cx="4040188" cy="3951288"/>
          </a:xfrm>
        </p:spPr>
        <p:txBody>
          <a:bodyPr/>
          <a:lstStyle/>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r>
              <a:rPr lang="de-DE" sz="1600" dirty="0"/>
              <a:t>PDF-Datei</a:t>
            </a:r>
            <a:br>
              <a:rPr lang="de-DE" sz="1600" dirty="0"/>
            </a:br>
            <a:r>
              <a:rPr lang="de-DE" sz="1600" dirty="0">
                <a:hlinkClick r:id="rId2"/>
              </a:rPr>
              <a:t>http://</a:t>
            </a:r>
            <a:r>
              <a:rPr lang="de-DE" sz="1600" dirty="0" smtClean="0">
                <a:hlinkClick r:id="rId2"/>
              </a:rPr>
              <a:t>www.selbsthilfe-wirkt.de/wp-content/uploads/SelbsthilfeWirkt_Wettbewerbsaufruf.pdf</a:t>
            </a:r>
            <a:r>
              <a:rPr lang="de-DE" sz="1600" dirty="0" smtClean="0"/>
              <a:t> </a:t>
            </a:r>
            <a:endParaRPr lang="de-DE" sz="1600" dirty="0"/>
          </a:p>
        </p:txBody>
      </p:sp>
      <p:sp>
        <p:nvSpPr>
          <p:cNvPr id="6" name="Textplatzhalter 5"/>
          <p:cNvSpPr>
            <a:spLocks noGrp="1"/>
          </p:cNvSpPr>
          <p:nvPr>
            <p:ph type="body" sz="quarter" idx="3"/>
          </p:nvPr>
        </p:nvSpPr>
        <p:spPr/>
        <p:txBody>
          <a:bodyPr/>
          <a:lstStyle/>
          <a:p>
            <a:r>
              <a:rPr lang="de-DE" sz="1800" dirty="0" smtClean="0"/>
              <a:t>Wettbewerbsinformation </a:t>
            </a:r>
            <a:r>
              <a:rPr lang="de-DE" sz="1800" dirty="0"/>
              <a:t>zum </a:t>
            </a:r>
            <a:br>
              <a:rPr lang="de-DE" sz="1800" dirty="0"/>
            </a:br>
            <a:r>
              <a:rPr lang="de-DE" sz="1800" dirty="0"/>
              <a:t>Selfie-Video-Contest </a:t>
            </a:r>
            <a:br>
              <a:rPr lang="de-DE" sz="1800" dirty="0"/>
            </a:br>
            <a:r>
              <a:rPr lang="de-DE" sz="1800" dirty="0"/>
              <a:t>„ICH LIEBE MEIN LEBEN</a:t>
            </a:r>
            <a:r>
              <a:rPr lang="de-DE" sz="1800" dirty="0" smtClean="0"/>
              <a:t>!“</a:t>
            </a:r>
            <a:endParaRPr lang="de-DE" sz="1800" dirty="0"/>
          </a:p>
        </p:txBody>
      </p:sp>
      <p:sp>
        <p:nvSpPr>
          <p:cNvPr id="9" name="Inhaltsplatzhalter 8"/>
          <p:cNvSpPr>
            <a:spLocks noGrp="1"/>
          </p:cNvSpPr>
          <p:nvPr>
            <p:ph sz="quarter" idx="4"/>
          </p:nvPr>
        </p:nvSpPr>
        <p:spPr>
          <a:xfrm>
            <a:off x="4583361" y="2574056"/>
            <a:ext cx="4021087" cy="3951288"/>
          </a:xfrm>
        </p:spPr>
        <p:txBody>
          <a:bodyPr/>
          <a:lstStyle/>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r>
              <a:rPr lang="de-DE" sz="1600" dirty="0"/>
              <a:t>PDF-Datei</a:t>
            </a:r>
            <a:br>
              <a:rPr lang="de-DE" sz="1600" dirty="0"/>
            </a:br>
            <a:r>
              <a:rPr lang="de-DE" sz="1600" dirty="0">
                <a:hlinkClick r:id="rId3"/>
              </a:rPr>
              <a:t>http://</a:t>
            </a:r>
            <a:r>
              <a:rPr lang="de-DE" sz="1600" dirty="0" smtClean="0">
                <a:hlinkClick r:id="rId3"/>
              </a:rPr>
              <a:t>www.selbsthilfe-wirkt.de/wp-content/uploads/SelbsthilfeWirkt_Wettbewerbsinformation.pdf</a:t>
            </a:r>
            <a:r>
              <a:rPr lang="de-DE" sz="1600" dirty="0" smtClean="0"/>
              <a:t> </a:t>
            </a:r>
            <a:endParaRPr lang="de-DE" sz="16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74" y="2636537"/>
            <a:ext cx="2880320" cy="295969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390" y="2636537"/>
            <a:ext cx="2828925" cy="29860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Gerade Verbindung 15"/>
          <p:cNvCxnSpPr/>
          <p:nvPr/>
        </p:nvCxnSpPr>
        <p:spPr>
          <a:xfrm>
            <a:off x="4499992"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643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Simone Strasser</a:t>
            </a:r>
            <a:br>
              <a:rPr lang="de-DE" dirty="0" smtClean="0"/>
            </a:br>
            <a:r>
              <a:rPr lang="de-DE" dirty="0" smtClean="0"/>
              <a:t>Foto </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19535"/>
            <a:ext cx="7344816" cy="4303934"/>
          </a:xfrm>
          <a:prstGeom prst="rect">
            <a:avLst/>
          </a:prstGeom>
          <a:ln w="19050">
            <a:solidFill>
              <a:schemeClr val="tx1"/>
            </a:solidFill>
          </a:ln>
        </p:spPr>
      </p:pic>
      <p:sp>
        <p:nvSpPr>
          <p:cNvPr id="7" name="Rechteck 1"/>
          <p:cNvSpPr>
            <a:spLocks noChangeArrowheads="1"/>
          </p:cNvSpPr>
          <p:nvPr/>
        </p:nvSpPr>
        <p:spPr bwMode="auto">
          <a:xfrm>
            <a:off x="559804" y="6133816"/>
            <a:ext cx="8352928" cy="584775"/>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dirty="0" smtClean="0"/>
              <a:t>1384 </a:t>
            </a:r>
            <a:r>
              <a:rPr lang="de-DE" sz="1600" dirty="0"/>
              <a:t>x </a:t>
            </a:r>
            <a:r>
              <a:rPr lang="de-DE" sz="1600" dirty="0" smtClean="0"/>
              <a:t>811 </a:t>
            </a:r>
            <a:r>
              <a:rPr lang="de-DE" sz="1600" dirty="0"/>
              <a:t>Pixel, </a:t>
            </a:r>
            <a:r>
              <a:rPr lang="de-DE" sz="1600" dirty="0" smtClean="0"/>
              <a:t>72 </a:t>
            </a:r>
            <a:r>
              <a:rPr lang="de-DE" sz="1600" dirty="0"/>
              <a:t>dpi, JPG-Datei</a:t>
            </a:r>
            <a:endParaRPr lang="de-DE" sz="1600" dirty="0">
              <a:hlinkClick r:id="rId3"/>
            </a:endParaRPr>
          </a:p>
          <a:p>
            <a:pPr eaLnBrk="1" hangingPunct="1"/>
            <a:r>
              <a:rPr lang="de-DE" altLang="de-DE" sz="1600" dirty="0" smtClean="0">
                <a:hlinkClick r:id="rId4"/>
              </a:rPr>
              <a:t>http</a:t>
            </a:r>
            <a:r>
              <a:rPr lang="de-DE" altLang="de-DE" sz="1600" dirty="0">
                <a:hlinkClick r:id="rId4"/>
              </a:rPr>
              <a:t>://</a:t>
            </a:r>
            <a:r>
              <a:rPr lang="de-DE" altLang="de-DE" sz="1600" dirty="0" smtClean="0">
                <a:hlinkClick r:id="rId4"/>
              </a:rPr>
              <a:t>www.selbsthilfe-wirkt.de/wp-content/uploads/SimoneStrasser_Kampagnenfoto.jpg</a:t>
            </a:r>
            <a:r>
              <a:rPr lang="de-DE" altLang="de-DE" sz="1600" dirty="0" smtClean="0"/>
              <a:t> </a:t>
            </a:r>
            <a:endParaRPr lang="de-DE" altLang="de-DE" sz="1600" dirty="0"/>
          </a:p>
        </p:txBody>
      </p:sp>
    </p:spTree>
    <p:extLst>
      <p:ext uri="{BB962C8B-B14F-4D97-AF65-F5344CB8AC3E}">
        <p14:creationId xmlns:p14="http://schemas.microsoft.com/office/powerpoint/2010/main" val="3127141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Simone Strasser</a:t>
            </a:r>
            <a:br>
              <a:rPr lang="de-DE" dirty="0" smtClean="0"/>
            </a:br>
            <a:r>
              <a:rPr lang="de-DE" dirty="0" smtClean="0"/>
              <a:t>Filme</a:t>
            </a:r>
            <a:endParaRPr lang="de-DE"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556" y="2373723"/>
            <a:ext cx="2943928" cy="168766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feld 1"/>
          <p:cNvSpPr txBox="1">
            <a:spLocks noChangeArrowheads="1"/>
          </p:cNvSpPr>
          <p:nvPr/>
        </p:nvSpPr>
        <p:spPr bwMode="auto">
          <a:xfrm>
            <a:off x="877782" y="1908765"/>
            <a:ext cx="2942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2013 – Radtour </a:t>
            </a:r>
            <a:endParaRPr lang="de-DE" altLang="de-DE" sz="2400" dirty="0"/>
          </a:p>
        </p:txBody>
      </p:sp>
      <p:sp>
        <p:nvSpPr>
          <p:cNvPr id="8" name="Textfeld 7"/>
          <p:cNvSpPr txBox="1"/>
          <p:nvPr/>
        </p:nvSpPr>
        <p:spPr>
          <a:xfrm>
            <a:off x="762644" y="4296389"/>
            <a:ext cx="3240360" cy="1815882"/>
          </a:xfrm>
          <a:prstGeom prst="rect">
            <a:avLst/>
          </a:prstGeom>
          <a:noFill/>
        </p:spPr>
        <p:txBody>
          <a:bodyPr wrap="square" rtlCol="0">
            <a:spAutoFit/>
          </a:bodyPr>
          <a:lstStyle/>
          <a:p>
            <a:r>
              <a:rPr lang="de-DE" altLang="de-DE" sz="1600" dirty="0">
                <a:hlinkClick r:id="rId3"/>
              </a:rPr>
              <a:t>https://</a:t>
            </a:r>
            <a:r>
              <a:rPr lang="de-DE" altLang="de-DE" sz="1600" dirty="0" smtClean="0">
                <a:hlinkClick r:id="rId3"/>
              </a:rPr>
              <a:t>www.youtube.com/watch?v=qdvFDkpnqKQ</a:t>
            </a:r>
            <a:r>
              <a:rPr lang="de-DE" altLang="de-DE" sz="1600" dirty="0"/>
              <a:t/>
            </a:r>
            <a:br>
              <a:rPr lang="de-DE" altLang="de-DE" sz="1600" dirty="0"/>
            </a:br>
            <a:r>
              <a:rPr lang="de-DE" altLang="de-DE" sz="1600" dirty="0"/>
              <a:t/>
            </a:r>
            <a:br>
              <a:rPr lang="de-DE" altLang="de-DE" sz="1600" dirty="0"/>
            </a:br>
            <a:r>
              <a:rPr lang="de-DE" altLang="de-DE" sz="1600" dirty="0"/>
              <a:t>Filmbeschreibung:</a:t>
            </a:r>
            <a:br>
              <a:rPr lang="de-DE" altLang="de-DE" sz="1600" dirty="0"/>
            </a:br>
            <a:r>
              <a:rPr lang="de-DE" altLang="de-DE" sz="1600" dirty="0">
                <a:hlinkClick r:id="rId4"/>
              </a:rPr>
              <a:t>http://</a:t>
            </a:r>
            <a:r>
              <a:rPr lang="de-DE" altLang="de-DE" sz="1600" dirty="0" smtClean="0">
                <a:hlinkClick r:id="rId4"/>
              </a:rPr>
              <a:t>www.selbsthilfe-wirkt.de/wp-content/uploads/2014/08/Filmbeschreibung-Radtour.txt</a:t>
            </a:r>
            <a:r>
              <a:rPr lang="de-DE" altLang="de-DE" sz="1600" dirty="0" smtClean="0"/>
              <a:t> </a:t>
            </a:r>
            <a:endParaRPr lang="de-DE" sz="1600" dirty="0"/>
          </a:p>
        </p:txBody>
      </p:sp>
      <p:sp>
        <p:nvSpPr>
          <p:cNvPr id="10" name="Textfeld 1"/>
          <p:cNvSpPr txBox="1">
            <a:spLocks noChangeArrowheads="1"/>
          </p:cNvSpPr>
          <p:nvPr/>
        </p:nvSpPr>
        <p:spPr bwMode="auto">
          <a:xfrm>
            <a:off x="4610206" y="1905472"/>
            <a:ext cx="29703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2014 – Metalbraut </a:t>
            </a:r>
            <a:endParaRPr lang="de-DE" altLang="de-DE" sz="2400" dirty="0"/>
          </a:p>
        </p:txBody>
      </p:sp>
      <p:sp>
        <p:nvSpPr>
          <p:cNvPr id="11" name="Textfeld 10"/>
          <p:cNvSpPr txBox="1"/>
          <p:nvPr/>
        </p:nvSpPr>
        <p:spPr>
          <a:xfrm>
            <a:off x="4499992" y="4293096"/>
            <a:ext cx="3240360" cy="1815882"/>
          </a:xfrm>
          <a:prstGeom prst="rect">
            <a:avLst/>
          </a:prstGeom>
          <a:noFill/>
        </p:spPr>
        <p:txBody>
          <a:bodyPr wrap="square" rtlCol="0">
            <a:spAutoFit/>
          </a:bodyPr>
          <a:lstStyle/>
          <a:p>
            <a:r>
              <a:rPr lang="de-DE" altLang="de-DE" sz="1600" dirty="0">
                <a:hlinkClick r:id="rId5"/>
              </a:rPr>
              <a:t>http://www.selbsthilfe-wirkt.de/simone-strasser/</a:t>
            </a:r>
            <a:r>
              <a:rPr lang="de-DE" altLang="de-DE" sz="1600" dirty="0"/>
              <a:t> </a:t>
            </a:r>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6"/>
              </a:rPr>
              <a:t>http://</a:t>
            </a:r>
            <a:r>
              <a:rPr lang="de-DE" altLang="de-DE" sz="1600" dirty="0" smtClean="0">
                <a:hlinkClick r:id="rId6"/>
              </a:rPr>
              <a:t>www.selbsthilfe-wirkt.de/wp-content/uploads/2014/09/Filmbeschreibung-Metalbraut.txt</a:t>
            </a:r>
            <a:r>
              <a:rPr lang="de-DE" altLang="de-DE" sz="1600" dirty="0" smtClean="0"/>
              <a:t> </a:t>
            </a:r>
            <a:endParaRPr lang="de-DE" sz="1600" dirty="0"/>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205" y="2374296"/>
            <a:ext cx="2970365" cy="18467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Gerade Verbindung 8"/>
          <p:cNvCxnSpPr/>
          <p:nvPr/>
        </p:nvCxnSpPr>
        <p:spPr>
          <a:xfrm>
            <a:off x="4219028"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p:txBody>
          <a:bodyPr/>
          <a:lstStyle/>
          <a:p>
            <a:pPr marL="0" indent="0">
              <a:buNone/>
            </a:pPr>
            <a:r>
              <a:rPr lang="de-DE" sz="1800" dirty="0"/>
              <a:t>SIMONE steht auf Tattoos und Heavy-Metal-Musik. </a:t>
            </a:r>
            <a:br>
              <a:rPr lang="de-DE" sz="1800" dirty="0"/>
            </a:br>
            <a:r>
              <a:rPr lang="de-DE" sz="1800" dirty="0"/>
              <a:t/>
            </a:r>
            <a:br>
              <a:rPr lang="de-DE" sz="1800" dirty="0"/>
            </a:br>
            <a:r>
              <a:rPr lang="de-DE" sz="1800" dirty="0"/>
              <a:t>„Ich finde Selbsthilfegruppen sinnvoll, weil man Menschen trifft, die Verständnis für die eigene Situation haben. Dort fällt es einem leicht zu erzählen und man bekommt Tipps für den Umgang mit der Bürokratie.“ </a:t>
            </a:r>
            <a:br>
              <a:rPr lang="de-DE" sz="1800" dirty="0"/>
            </a:br>
            <a:r>
              <a:rPr lang="de-DE" sz="1800" dirty="0"/>
              <a:t/>
            </a:r>
            <a:br>
              <a:rPr lang="de-DE" sz="1800" dirty="0"/>
            </a:br>
            <a:r>
              <a:rPr lang="de-DE" sz="1800" dirty="0"/>
              <a:t>Simone Strasser (45) ist alleinerziehende Mutter von zwei Kindern und im Behindertenbeirat Schwelm tätig. </a:t>
            </a:r>
            <a:endParaRPr lang="de-DE" sz="1800" dirty="0" smtClean="0"/>
          </a:p>
          <a:p>
            <a:pPr marL="0" indent="0">
              <a:buNone/>
            </a:pPr>
            <a:r>
              <a:rPr lang="de-DE" sz="1800" dirty="0"/>
              <a:t/>
            </a:r>
            <a:br>
              <a:rPr lang="de-DE" sz="1800" dirty="0"/>
            </a:br>
            <a:r>
              <a:rPr lang="de-DE" sz="1800" dirty="0"/>
              <a:t>Simone ist blind. </a:t>
            </a:r>
          </a:p>
        </p:txBody>
      </p:sp>
      <p:sp>
        <p:nvSpPr>
          <p:cNvPr id="5" name="Inhaltsplatzhalter 4"/>
          <p:cNvSpPr>
            <a:spLocks noGrp="1"/>
          </p:cNvSpPr>
          <p:nvPr>
            <p:ph sz="half" idx="2"/>
          </p:nvPr>
        </p:nvSpPr>
        <p:spPr>
          <a:xfrm>
            <a:off x="4355976" y="1783357"/>
            <a:ext cx="4248472" cy="4525963"/>
          </a:xfrm>
        </p:spPr>
        <p:txBody>
          <a:bodyPr/>
          <a:lstStyle/>
          <a:p>
            <a:pPr marL="0" indent="0">
              <a:buNone/>
            </a:pPr>
            <a:r>
              <a:rPr lang="de-DE" sz="1400" b="1" dirty="0"/>
              <a:t>„SELBSTHILFE HEISST, NICHT ALLEINE IM KÄMMERCHEN ZU SITZEN.“</a:t>
            </a:r>
          </a:p>
          <a:p>
            <a:pPr marL="0" indent="0">
              <a:buNone/>
            </a:pPr>
            <a:r>
              <a:rPr lang="de-DE" sz="1400" dirty="0"/>
              <a:t>Ich war nicht immer blind, sondern hatte beidseitig grünen Star. Rechts war der Sehnerv schlecht. Der wurde mir bereits als Säugling durchtrennt, um die Schmerzen in den Griff zu bekommen. Links waren noch 30 Prozent Sehkraft vorhanden. In der Schule konnte ich die Tafel kaum sehen. Da habe ich von meiner Nachbarin abgeschrieben. 1996 hat sich die Netzhaut abgelöst – eine Woche vor der Geburt meiner Tochter. Daraufhin wurde die Netzhaut gelasert und mir die Linse entfernt. Seitdem ist es neblig. Das wurde schlimmer, der Nebel dichter, da durch die etlichen Operationen die Hornhaut völlig vernarbt ist. Seit 2001 sehe ich gar nichts mehr und bin pensioniert.</a:t>
            </a:r>
          </a:p>
          <a:p>
            <a:pPr marL="0" indent="0">
              <a:buNone/>
            </a:pPr>
            <a:r>
              <a:rPr lang="de-DE" sz="1400" dirty="0"/>
              <a:t>Dem Blindenverein bin ich beigetreten, um meine Lebensqualität zu verbessern. Ich wollte nicht mehr herumsitzen. Seit 2011 bin ich in vielen Projekten des Behindertenbeirats aktiv. Selbsthilfe heißt Integration. Das Gefühl, zu einer Gruppe zu gehören. Sein eigenes Leben durch andere – aber auch mit ihnen! – lebenswerter zu machen.</a:t>
            </a:r>
          </a:p>
        </p:txBody>
      </p:sp>
      <p:sp>
        <p:nvSpPr>
          <p:cNvPr id="2" name="Titel 1"/>
          <p:cNvSpPr>
            <a:spLocks noGrp="1"/>
          </p:cNvSpPr>
          <p:nvPr>
            <p:ph type="title"/>
          </p:nvPr>
        </p:nvSpPr>
        <p:spPr/>
        <p:txBody>
          <a:bodyPr/>
          <a:lstStyle/>
          <a:p>
            <a:r>
              <a:rPr lang="de-DE" dirty="0" smtClean="0"/>
              <a:t>Simone Strasser</a:t>
            </a:r>
            <a:br>
              <a:rPr lang="de-DE" dirty="0" smtClean="0"/>
            </a:br>
            <a:r>
              <a:rPr lang="de-DE" dirty="0" smtClean="0"/>
              <a:t>Infos</a:t>
            </a:r>
            <a:endParaRPr lang="de-DE" dirty="0"/>
          </a:p>
        </p:txBody>
      </p:sp>
      <p:cxnSp>
        <p:nvCxnSpPr>
          <p:cNvPr id="8" name="Gerade Verbindung 7"/>
          <p:cNvCxnSpPr/>
          <p:nvPr/>
        </p:nvCxnSpPr>
        <p:spPr>
          <a:xfrm>
            <a:off x="430984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806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idx="1"/>
          </p:nvPr>
        </p:nvSpPr>
        <p:spPr/>
        <p:txBody>
          <a:bodyPr/>
          <a:lstStyle/>
          <a:p>
            <a:r>
              <a:rPr lang="de-DE" dirty="0"/>
              <a:t>Interview mit </a:t>
            </a:r>
            <a:r>
              <a:rPr lang="de-DE" dirty="0" smtClean="0"/>
              <a:t/>
            </a:r>
            <a:br>
              <a:rPr lang="de-DE" dirty="0" smtClean="0"/>
            </a:br>
            <a:r>
              <a:rPr lang="de-DE" dirty="0" smtClean="0"/>
              <a:t>Simone </a:t>
            </a:r>
            <a:r>
              <a:rPr lang="de-DE" dirty="0"/>
              <a:t>Strasser:</a:t>
            </a:r>
          </a:p>
        </p:txBody>
      </p:sp>
      <p:sp>
        <p:nvSpPr>
          <p:cNvPr id="3" name="Inhaltsplatzhalter 2"/>
          <p:cNvSpPr>
            <a:spLocks noGrp="1"/>
          </p:cNvSpPr>
          <p:nvPr>
            <p:ph sz="half" idx="2"/>
          </p:nvPr>
        </p:nvSpPr>
        <p:spPr/>
        <p:txBody>
          <a:bodyPr/>
          <a:lstStyle/>
          <a:p>
            <a:pPr marL="0" indent="0">
              <a:buNone/>
            </a:pPr>
            <a:endParaRPr lang="de-DE" sz="2000" dirty="0" smtClean="0">
              <a:hlinkClick r:id="rId2"/>
            </a:endParaRPr>
          </a:p>
          <a:p>
            <a:pPr marL="0" indent="0">
              <a:buNone/>
            </a:pPr>
            <a:endParaRPr lang="de-DE" sz="2000" dirty="0">
              <a:hlinkClick r:id="rId2"/>
            </a:endParaRPr>
          </a:p>
          <a:p>
            <a:pPr marL="0" indent="0">
              <a:buNone/>
            </a:pPr>
            <a:endParaRPr lang="de-DE" sz="2000" dirty="0" smtClean="0">
              <a:hlinkClick r:id="rId2"/>
            </a:endParaRPr>
          </a:p>
          <a:p>
            <a:pPr marL="0" indent="0">
              <a:buNone/>
            </a:pPr>
            <a:endParaRPr lang="de-DE" sz="2000" dirty="0">
              <a:hlinkClick r:id="rId2"/>
            </a:endParaRPr>
          </a:p>
          <a:p>
            <a:pPr marL="0" indent="0">
              <a:buNone/>
            </a:pPr>
            <a:endParaRPr lang="de-DE" sz="2000" dirty="0" smtClean="0">
              <a:hlinkClick r:id="rId2"/>
            </a:endParaRPr>
          </a:p>
          <a:p>
            <a:pPr marL="0" indent="0">
              <a:buNone/>
            </a:pPr>
            <a:endParaRPr lang="de-DE" sz="2000" dirty="0">
              <a:hlinkClick r:id="rId2"/>
            </a:endParaRPr>
          </a:p>
          <a:p>
            <a:pPr marL="0" indent="0">
              <a:buNone/>
            </a:pPr>
            <a:endParaRPr lang="de-DE" sz="2000" dirty="0" smtClean="0">
              <a:hlinkClick r:id="rId2"/>
            </a:endParaRPr>
          </a:p>
          <a:p>
            <a:pPr marL="0" indent="0">
              <a:buNone/>
            </a:pPr>
            <a:endParaRPr lang="de-DE" sz="2000" dirty="0">
              <a:hlinkClick r:id="rId2"/>
            </a:endParaRPr>
          </a:p>
          <a:p>
            <a:pPr marL="0" indent="0">
              <a:buNone/>
            </a:pPr>
            <a:endParaRPr lang="de-DE" sz="2000" dirty="0" smtClean="0">
              <a:hlinkClick r:id="rId2"/>
            </a:endParaRPr>
          </a:p>
          <a:p>
            <a:pPr marL="0" indent="0">
              <a:buNone/>
            </a:pPr>
            <a:r>
              <a:rPr lang="de-DE" sz="1600" dirty="0" smtClean="0">
                <a:hlinkClick r:id="rId2"/>
              </a:rPr>
              <a:t>http</a:t>
            </a:r>
            <a:r>
              <a:rPr lang="de-DE" sz="1600" dirty="0">
                <a:hlinkClick r:id="rId2"/>
              </a:rPr>
              <a:t>://</a:t>
            </a:r>
            <a:r>
              <a:rPr lang="de-DE" sz="1600" dirty="0" smtClean="0">
                <a:hlinkClick r:id="rId2"/>
              </a:rPr>
              <a:t>www.selbsthilfe-wirkt.de/wp-content/uploads/2014/08/Magazin_Interview_Strasser.pdf</a:t>
            </a:r>
            <a:r>
              <a:rPr lang="de-DE" sz="2600" dirty="0"/>
              <a:t/>
            </a:r>
            <a:br>
              <a:rPr lang="de-DE" sz="2600" dirty="0"/>
            </a:br>
            <a:r>
              <a:rPr lang="de-DE" sz="2600" dirty="0" smtClean="0"/>
              <a:t/>
            </a:r>
            <a:br>
              <a:rPr lang="de-DE" sz="2600" dirty="0" smtClean="0"/>
            </a:br>
            <a:endParaRPr lang="de-DE" sz="2600" dirty="0"/>
          </a:p>
        </p:txBody>
      </p:sp>
      <p:sp>
        <p:nvSpPr>
          <p:cNvPr id="8" name="Textplatzhalter 7"/>
          <p:cNvSpPr>
            <a:spLocks noGrp="1"/>
          </p:cNvSpPr>
          <p:nvPr>
            <p:ph type="body" sz="quarter" idx="3"/>
          </p:nvPr>
        </p:nvSpPr>
        <p:spPr/>
        <p:txBody>
          <a:bodyPr/>
          <a:lstStyle/>
          <a:p>
            <a:r>
              <a:rPr lang="de-DE" dirty="0"/>
              <a:t>Steckbrief von </a:t>
            </a:r>
            <a:r>
              <a:rPr lang="de-DE" dirty="0" smtClean="0"/>
              <a:t/>
            </a:r>
            <a:br>
              <a:rPr lang="de-DE" dirty="0" smtClean="0"/>
            </a:br>
            <a:r>
              <a:rPr lang="de-DE" dirty="0" smtClean="0"/>
              <a:t>Simone </a:t>
            </a:r>
            <a:r>
              <a:rPr lang="de-DE" dirty="0"/>
              <a:t>Strasser:</a:t>
            </a:r>
          </a:p>
        </p:txBody>
      </p:sp>
      <p:sp>
        <p:nvSpPr>
          <p:cNvPr id="9" name="Inhaltsplatzhalter 8"/>
          <p:cNvSpPr>
            <a:spLocks noGrp="1"/>
          </p:cNvSpPr>
          <p:nvPr>
            <p:ph sz="quarter" idx="4"/>
          </p:nvPr>
        </p:nvSpPr>
        <p:spPr/>
        <p:txBody>
          <a:bodyPr/>
          <a:lstStyle/>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r>
              <a:rPr lang="de-DE" sz="1600" dirty="0" smtClean="0">
                <a:hlinkClick r:id="rId3"/>
              </a:rPr>
              <a:t>http</a:t>
            </a:r>
            <a:r>
              <a:rPr lang="de-DE" sz="1600" dirty="0">
                <a:hlinkClick r:id="rId3"/>
              </a:rPr>
              <a:t>://www.selbsthilfe-wirkt.de/wp-content/uploads/2014/08/Steckbrief_Strasser.pdf</a:t>
            </a:r>
            <a:endParaRPr lang="de-DE" sz="1600" dirty="0"/>
          </a:p>
        </p:txBody>
      </p:sp>
      <p:sp>
        <p:nvSpPr>
          <p:cNvPr id="2" name="Titel 1"/>
          <p:cNvSpPr>
            <a:spLocks noGrp="1"/>
          </p:cNvSpPr>
          <p:nvPr>
            <p:ph type="title"/>
          </p:nvPr>
        </p:nvSpPr>
        <p:spPr/>
        <p:txBody>
          <a:bodyPr/>
          <a:lstStyle/>
          <a:p>
            <a:r>
              <a:rPr lang="de-DE" dirty="0" smtClean="0"/>
              <a:t>Simone Strasser</a:t>
            </a:r>
            <a:br>
              <a:rPr lang="de-DE" dirty="0" smtClean="0"/>
            </a:br>
            <a:r>
              <a:rPr lang="de-DE" dirty="0" smtClean="0"/>
              <a:t>Weiteres Material</a:t>
            </a:r>
            <a:endParaRPr lang="de-DE" dirty="0"/>
          </a:p>
        </p:txBody>
      </p:sp>
      <p:pic>
        <p:nvPicPr>
          <p:cNvPr id="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2886" y="2636912"/>
            <a:ext cx="1944216" cy="2853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854" r="1077"/>
          <a:stretch/>
        </p:blipFill>
        <p:spPr bwMode="auto">
          <a:xfrm>
            <a:off x="513674" y="2824058"/>
            <a:ext cx="3672408" cy="2524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Gerade Verbindung 10"/>
          <p:cNvCxnSpPr/>
          <p:nvPr/>
        </p:nvCxnSpPr>
        <p:spPr>
          <a:xfrm>
            <a:off x="4427984"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399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Birgit Kalwitz </a:t>
            </a:r>
            <a:br>
              <a:rPr lang="de-DE" dirty="0" smtClean="0"/>
            </a:br>
            <a:r>
              <a:rPr lang="de-DE" dirty="0" smtClean="0"/>
              <a:t>Fotos </a:t>
            </a:r>
            <a:endParaRPr lang="de-DE" dirty="0"/>
          </a:p>
        </p:txBody>
      </p:sp>
      <p:sp>
        <p:nvSpPr>
          <p:cNvPr id="7" name="Rechteck 1"/>
          <p:cNvSpPr>
            <a:spLocks noChangeArrowheads="1"/>
          </p:cNvSpPr>
          <p:nvPr/>
        </p:nvSpPr>
        <p:spPr bwMode="auto">
          <a:xfrm>
            <a:off x="4520694" y="6000280"/>
            <a:ext cx="4057876"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dirty="0" smtClean="0"/>
              <a:t>1024 </a:t>
            </a:r>
            <a:r>
              <a:rPr lang="de-DE" sz="1600" dirty="0"/>
              <a:t>x </a:t>
            </a:r>
            <a:r>
              <a:rPr lang="de-DE" sz="1600" dirty="0" smtClean="0"/>
              <a:t>701 </a:t>
            </a:r>
            <a:r>
              <a:rPr lang="de-DE" sz="1600" dirty="0"/>
              <a:t>Pixel, 72 dpi, JPG-Datei</a:t>
            </a:r>
            <a:endParaRPr lang="de-DE" sz="1600" dirty="0">
              <a:hlinkClick r:id="rId2"/>
            </a:endParaRPr>
          </a:p>
          <a:p>
            <a:pPr eaLnBrk="1" hangingPunct="1"/>
            <a:r>
              <a:rPr lang="de-DE" altLang="de-DE" sz="1600" dirty="0" smtClean="0">
                <a:hlinkClick r:id="rId3"/>
              </a:rPr>
              <a:t>http</a:t>
            </a:r>
            <a:r>
              <a:rPr lang="de-DE" altLang="de-DE" sz="1600" dirty="0">
                <a:hlinkClick r:id="rId3"/>
              </a:rPr>
              <a:t>://</a:t>
            </a:r>
            <a:r>
              <a:rPr lang="de-DE" altLang="de-DE" sz="1600" dirty="0" smtClean="0">
                <a:hlinkClick r:id="rId3"/>
              </a:rPr>
              <a:t>www.selbsthilfe-wirkt.de/wp-content/uploads/BirgitKalwitz.jpg</a:t>
            </a:r>
            <a:r>
              <a:rPr lang="de-DE" altLang="de-DE" sz="1600" dirty="0" smtClean="0"/>
              <a:t> </a:t>
            </a:r>
            <a:endParaRPr lang="de-DE" altLang="de-DE" sz="1600" dirty="0"/>
          </a:p>
        </p:txBody>
      </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2146" y="3284984"/>
            <a:ext cx="3966424" cy="2715296"/>
          </a:xfrm>
          <a:prstGeom prst="rect">
            <a:avLst/>
          </a:prstGeom>
          <a:ln w="19050">
            <a:solidFill>
              <a:schemeClr val="tx1"/>
            </a:solidFill>
          </a:ln>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52" y="1772816"/>
            <a:ext cx="4269624" cy="2425863"/>
          </a:xfrm>
          <a:prstGeom prst="rect">
            <a:avLst/>
          </a:prstGeom>
          <a:ln w="19050">
            <a:solidFill>
              <a:schemeClr val="tx1"/>
            </a:solidFill>
          </a:ln>
        </p:spPr>
      </p:pic>
      <p:sp>
        <p:nvSpPr>
          <p:cNvPr id="8" name="Rechteck 1"/>
          <p:cNvSpPr>
            <a:spLocks noChangeArrowheads="1"/>
          </p:cNvSpPr>
          <p:nvPr/>
        </p:nvSpPr>
        <p:spPr bwMode="auto">
          <a:xfrm>
            <a:off x="-6808" y="4183472"/>
            <a:ext cx="4650816"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dirty="0" smtClean="0"/>
              <a:t>1621 </a:t>
            </a:r>
            <a:r>
              <a:rPr lang="de-DE" sz="1600" dirty="0"/>
              <a:t>x </a:t>
            </a:r>
            <a:r>
              <a:rPr lang="de-DE" sz="1600" dirty="0" smtClean="0"/>
              <a:t>921 </a:t>
            </a:r>
            <a:r>
              <a:rPr lang="de-DE" sz="1600" dirty="0"/>
              <a:t>Pixel, 72 dpi, JPG-Datei</a:t>
            </a:r>
            <a:endParaRPr lang="de-DE" sz="1600" dirty="0">
              <a:hlinkClick r:id="rId2"/>
            </a:endParaRPr>
          </a:p>
          <a:p>
            <a:pPr eaLnBrk="1" hangingPunct="1"/>
            <a:r>
              <a:rPr lang="de-DE" altLang="de-DE" sz="1600" dirty="0" smtClean="0">
                <a:hlinkClick r:id="rId6"/>
              </a:rPr>
              <a:t>http</a:t>
            </a:r>
            <a:r>
              <a:rPr lang="de-DE" altLang="de-DE" sz="1600" dirty="0">
                <a:hlinkClick r:id="rId6"/>
              </a:rPr>
              <a:t>://</a:t>
            </a:r>
            <a:r>
              <a:rPr lang="de-DE" altLang="de-DE" sz="1600" dirty="0" smtClean="0">
                <a:hlinkClick r:id="rId6"/>
              </a:rPr>
              <a:t>www.selbsthilfe-wirkt.de/wp-content/uploads/BirgitKalwitz_Kampagnenfoto.jpg</a:t>
            </a:r>
            <a:r>
              <a:rPr lang="de-DE" altLang="de-DE" sz="1600" dirty="0" smtClean="0"/>
              <a:t> </a:t>
            </a:r>
            <a:endParaRPr lang="de-DE" altLang="de-DE" sz="1600" dirty="0"/>
          </a:p>
        </p:txBody>
      </p:sp>
    </p:spTree>
    <p:extLst>
      <p:ext uri="{BB962C8B-B14F-4D97-AF65-F5344CB8AC3E}">
        <p14:creationId xmlns:p14="http://schemas.microsoft.com/office/powerpoint/2010/main" val="57421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207" y="2374296"/>
            <a:ext cx="2970364" cy="183982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540" y="2374296"/>
            <a:ext cx="2953848" cy="168791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de-DE" dirty="0"/>
              <a:t>Birgit Kalwitz</a:t>
            </a:r>
            <a:r>
              <a:rPr lang="de-DE" dirty="0" smtClean="0"/>
              <a:t/>
            </a:r>
            <a:br>
              <a:rPr lang="de-DE" dirty="0" smtClean="0"/>
            </a:br>
            <a:r>
              <a:rPr lang="de-DE" dirty="0" smtClean="0"/>
              <a:t>Filme</a:t>
            </a:r>
            <a:endParaRPr lang="de-DE" dirty="0"/>
          </a:p>
        </p:txBody>
      </p:sp>
      <p:sp>
        <p:nvSpPr>
          <p:cNvPr id="6" name="Textfeld 1"/>
          <p:cNvSpPr txBox="1">
            <a:spLocks noChangeArrowheads="1"/>
          </p:cNvSpPr>
          <p:nvPr/>
        </p:nvSpPr>
        <p:spPr bwMode="auto">
          <a:xfrm>
            <a:off x="877782" y="1908765"/>
            <a:ext cx="2942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2013 – Flohmarkt </a:t>
            </a:r>
            <a:endParaRPr lang="de-DE" altLang="de-DE" sz="2400" dirty="0"/>
          </a:p>
        </p:txBody>
      </p:sp>
      <p:sp>
        <p:nvSpPr>
          <p:cNvPr id="8" name="Textfeld 7"/>
          <p:cNvSpPr txBox="1"/>
          <p:nvPr/>
        </p:nvSpPr>
        <p:spPr>
          <a:xfrm>
            <a:off x="762644" y="4296389"/>
            <a:ext cx="3240360" cy="1815882"/>
          </a:xfrm>
          <a:prstGeom prst="rect">
            <a:avLst/>
          </a:prstGeom>
          <a:noFill/>
        </p:spPr>
        <p:txBody>
          <a:bodyPr wrap="square" rtlCol="0">
            <a:spAutoFit/>
          </a:bodyPr>
          <a:lstStyle/>
          <a:p>
            <a:r>
              <a:rPr lang="de-DE" altLang="de-DE" sz="1600" dirty="0">
                <a:hlinkClick r:id="rId4"/>
              </a:rPr>
              <a:t>https://www.youtube.com/watch?v=HDYcC8A3Hbw</a:t>
            </a:r>
            <a:endParaRPr lang="de-DE" altLang="de-DE" sz="1600" dirty="0"/>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5"/>
              </a:rPr>
              <a:t>http://</a:t>
            </a:r>
            <a:r>
              <a:rPr lang="de-DE" altLang="de-DE" sz="1600" dirty="0" smtClean="0">
                <a:hlinkClick r:id="rId5"/>
              </a:rPr>
              <a:t>www.selbsthilfe-wirkt.de/wp-content/uploads/2014/08/Filmbeschreibung-Flohmarkt.txt</a:t>
            </a:r>
            <a:r>
              <a:rPr lang="de-DE" altLang="de-DE" sz="1600" dirty="0" smtClean="0"/>
              <a:t> </a:t>
            </a:r>
            <a:endParaRPr lang="de-DE" sz="1600" dirty="0"/>
          </a:p>
        </p:txBody>
      </p:sp>
      <p:sp>
        <p:nvSpPr>
          <p:cNvPr id="10" name="Textfeld 1"/>
          <p:cNvSpPr txBox="1">
            <a:spLocks noChangeArrowheads="1"/>
          </p:cNvSpPr>
          <p:nvPr/>
        </p:nvSpPr>
        <p:spPr bwMode="auto">
          <a:xfrm>
            <a:off x="4610205" y="1905472"/>
            <a:ext cx="2970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2014 – Vollblutmutti</a:t>
            </a:r>
            <a:endParaRPr lang="de-DE" altLang="de-DE" sz="2400" dirty="0"/>
          </a:p>
        </p:txBody>
      </p:sp>
      <p:sp>
        <p:nvSpPr>
          <p:cNvPr id="11" name="Textfeld 10"/>
          <p:cNvSpPr txBox="1"/>
          <p:nvPr/>
        </p:nvSpPr>
        <p:spPr>
          <a:xfrm>
            <a:off x="4499992" y="4293096"/>
            <a:ext cx="3240360" cy="1815882"/>
          </a:xfrm>
          <a:prstGeom prst="rect">
            <a:avLst/>
          </a:prstGeom>
          <a:noFill/>
        </p:spPr>
        <p:txBody>
          <a:bodyPr wrap="square" rtlCol="0">
            <a:spAutoFit/>
          </a:bodyPr>
          <a:lstStyle/>
          <a:p>
            <a:r>
              <a:rPr lang="de-DE" altLang="de-DE" sz="1600" dirty="0">
                <a:hlinkClick r:id="rId6"/>
              </a:rPr>
              <a:t>http://www.selbsthilfe-wirkt.de/birgit-kalwitz</a:t>
            </a:r>
            <a:r>
              <a:rPr lang="de-DE" altLang="de-DE" sz="1600" dirty="0" smtClean="0">
                <a:hlinkClick r:id="rId6"/>
              </a:rPr>
              <a:t>/</a:t>
            </a:r>
            <a:endParaRPr lang="de-DE" altLang="de-DE" sz="1600" dirty="0" smtClean="0"/>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7"/>
              </a:rPr>
              <a:t>http://</a:t>
            </a:r>
            <a:r>
              <a:rPr lang="de-DE" altLang="de-DE" sz="1600" dirty="0" smtClean="0">
                <a:hlinkClick r:id="rId7"/>
              </a:rPr>
              <a:t>www.selbsthilfe-wirkt.de/wp-content/uploads/2014/09/Filmbeschreibung-Vollblutmutti.txt</a:t>
            </a:r>
            <a:r>
              <a:rPr lang="de-DE" altLang="de-DE" sz="1600" dirty="0" smtClean="0"/>
              <a:t> </a:t>
            </a:r>
            <a:endParaRPr lang="de-DE" sz="1600" dirty="0"/>
          </a:p>
        </p:txBody>
      </p:sp>
      <p:cxnSp>
        <p:nvCxnSpPr>
          <p:cNvPr id="12" name="Gerade Verbindung 11"/>
          <p:cNvCxnSpPr/>
          <p:nvPr/>
        </p:nvCxnSpPr>
        <p:spPr>
          <a:xfrm>
            <a:off x="4219028"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133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HINWEISE III</a:t>
            </a:r>
            <a:endParaRPr lang="de-DE" dirty="0"/>
          </a:p>
        </p:txBody>
      </p:sp>
      <p:sp>
        <p:nvSpPr>
          <p:cNvPr id="3" name="Inhaltsplatzhalter 2"/>
          <p:cNvSpPr>
            <a:spLocks noGrp="1"/>
          </p:cNvSpPr>
          <p:nvPr>
            <p:ph idx="1"/>
          </p:nvPr>
        </p:nvSpPr>
        <p:spPr/>
        <p:txBody>
          <a:bodyPr/>
          <a:lstStyle/>
          <a:p>
            <a:pPr marL="0" indent="0">
              <a:buNone/>
            </a:pPr>
            <a:r>
              <a:rPr lang="de-DE" sz="2000" dirty="0" smtClean="0"/>
              <a:t>Sämtliche Materialien stehen auch auf der Internetseite der </a:t>
            </a:r>
            <a:r>
              <a:rPr lang="de-DE" sz="2000" dirty="0"/>
              <a:t>Kampagne „WIR FÜR MICH. SELBSTHILFE WIRKT.“ </a:t>
            </a:r>
            <a:r>
              <a:rPr lang="de-DE" sz="2000" dirty="0" smtClean="0"/>
              <a:t>(</a:t>
            </a:r>
            <a:r>
              <a:rPr lang="de-DE" sz="2000" dirty="0" smtClean="0">
                <a:hlinkClick r:id="rId2"/>
              </a:rPr>
              <a:t>www.selbsthilfe-wirkt.de</a:t>
            </a:r>
            <a:r>
              <a:rPr lang="de-DE" sz="2000" dirty="0" smtClean="0"/>
              <a:t>) </a:t>
            </a:r>
            <a:br>
              <a:rPr lang="de-DE" sz="2000" dirty="0" smtClean="0"/>
            </a:br>
            <a:r>
              <a:rPr lang="de-DE" sz="2000" dirty="0" smtClean="0"/>
              <a:t>zur Verfügung.</a:t>
            </a:r>
          </a:p>
          <a:p>
            <a:pPr marL="0" indent="0">
              <a:buNone/>
            </a:pPr>
            <a:endParaRPr lang="de-DE" sz="1050" dirty="0"/>
          </a:p>
          <a:p>
            <a:pPr marL="0" indent="0">
              <a:buNone/>
            </a:pPr>
            <a:r>
              <a:rPr lang="de-DE" sz="2000" dirty="0" smtClean="0"/>
              <a:t>Diese Musterfolien können als Ganzes oder einzeln zur weiteren Verbreitung der Kampagnen-Botschaft verwendet werden.</a:t>
            </a:r>
          </a:p>
          <a:p>
            <a:pPr marL="0" indent="0">
              <a:buNone/>
            </a:pPr>
            <a:endParaRPr lang="de-DE" sz="1050" dirty="0"/>
          </a:p>
          <a:p>
            <a:pPr marL="0" indent="0">
              <a:buNone/>
            </a:pPr>
            <a:r>
              <a:rPr lang="de-DE" sz="2000" dirty="0" smtClean="0"/>
              <a:t>Sämtliche in diesen Folien enthaltenen Bilddateien sind in der Originalgröße hinterlegt und können bei Bedarf entsprechend größer dargestellt werden.</a:t>
            </a:r>
          </a:p>
          <a:p>
            <a:pPr marL="0" indent="0">
              <a:buNone/>
            </a:pPr>
            <a:endParaRPr lang="de-DE" sz="1050" dirty="0" smtClean="0"/>
          </a:p>
          <a:p>
            <a:pPr marL="0" indent="0">
              <a:buNone/>
            </a:pPr>
            <a:r>
              <a:rPr lang="de-DE" sz="2000" dirty="0"/>
              <a:t>Auf Anfrage können die </a:t>
            </a:r>
            <a:r>
              <a:rPr lang="de-DE" sz="2000" dirty="0" smtClean="0"/>
              <a:t>Kampagnen-Filme </a:t>
            </a:r>
            <a:r>
              <a:rPr lang="de-DE" sz="2000" dirty="0"/>
              <a:t>auch als Datei zur Verfügung gestellt </a:t>
            </a:r>
            <a:r>
              <a:rPr lang="de-DE" sz="2000" dirty="0" smtClean="0"/>
              <a:t>werden.</a:t>
            </a:r>
            <a:endParaRPr lang="de-DE" sz="2000" dirty="0"/>
          </a:p>
        </p:txBody>
      </p:sp>
    </p:spTree>
    <p:extLst>
      <p:ext uri="{BB962C8B-B14F-4D97-AF65-F5344CB8AC3E}">
        <p14:creationId xmlns:p14="http://schemas.microsoft.com/office/powerpoint/2010/main" val="4059999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p:txBody>
          <a:bodyPr/>
          <a:lstStyle/>
          <a:p>
            <a:pPr marL="0" indent="0">
              <a:buNone/>
            </a:pPr>
            <a:r>
              <a:rPr lang="de-DE" sz="1800" dirty="0"/>
              <a:t>BIRGIT singt gerne und organisiert Kulturveranstaltungen.</a:t>
            </a:r>
          </a:p>
          <a:p>
            <a:pPr marL="0" indent="0">
              <a:buNone/>
            </a:pPr>
            <a:endParaRPr lang="de-DE" sz="800" dirty="0"/>
          </a:p>
          <a:p>
            <a:pPr marL="0" indent="0">
              <a:buNone/>
            </a:pPr>
            <a:r>
              <a:rPr lang="de-DE" sz="1800" dirty="0"/>
              <a:t>„Die Medien zeigen oft die 'heile' Welt, dabei gibt es viele spannende Themen rund um Behinderte und die Selbsthilfe. Ich bin zum Beispiel eine von zehn Frauen weltweit, die mit dieser Diagnose ein Kind bekommen konnte.“</a:t>
            </a:r>
          </a:p>
          <a:p>
            <a:pPr marL="0" indent="0">
              <a:buNone/>
            </a:pPr>
            <a:endParaRPr lang="de-DE" sz="800" dirty="0"/>
          </a:p>
          <a:p>
            <a:pPr marL="0" indent="0">
              <a:buNone/>
            </a:pPr>
            <a:r>
              <a:rPr lang="de-DE" sz="1800" dirty="0"/>
              <a:t>Birgit Kalwitz (43) ist verheiratet und hat eine Tochter. Sie arbeitet bei der Stadt Düren und ist </a:t>
            </a:r>
            <a:r>
              <a:rPr lang="de-DE" sz="1800" dirty="0" smtClean="0"/>
              <a:t>Schwanger-schaftsberaterin </a:t>
            </a:r>
            <a:r>
              <a:rPr lang="de-DE" sz="1800" dirty="0"/>
              <a:t>bei der Deutschen Gesellschaft für Muskelkranke e.V. </a:t>
            </a:r>
            <a:endParaRPr lang="de-DE" sz="1800" dirty="0" smtClean="0"/>
          </a:p>
          <a:p>
            <a:pPr marL="0" indent="0">
              <a:buNone/>
            </a:pPr>
            <a:endParaRPr lang="de-DE" sz="100" dirty="0" smtClean="0"/>
          </a:p>
          <a:p>
            <a:pPr marL="0" indent="0">
              <a:buNone/>
            </a:pPr>
            <a:r>
              <a:rPr lang="de-DE" sz="1800" dirty="0" smtClean="0"/>
              <a:t>Birgit </a:t>
            </a:r>
            <a:r>
              <a:rPr lang="de-DE" sz="1800" dirty="0"/>
              <a:t>hat eine spinale Muskelatrophie Typ 2. </a:t>
            </a:r>
          </a:p>
        </p:txBody>
      </p:sp>
      <p:sp>
        <p:nvSpPr>
          <p:cNvPr id="5" name="Inhaltsplatzhalter 4"/>
          <p:cNvSpPr>
            <a:spLocks noGrp="1"/>
          </p:cNvSpPr>
          <p:nvPr>
            <p:ph sz="half" idx="2"/>
          </p:nvPr>
        </p:nvSpPr>
        <p:spPr>
          <a:xfrm>
            <a:off x="4355976" y="1783357"/>
            <a:ext cx="4248472" cy="4525963"/>
          </a:xfrm>
        </p:spPr>
        <p:txBody>
          <a:bodyPr/>
          <a:lstStyle/>
          <a:p>
            <a:pPr marL="0" indent="0">
              <a:buNone/>
            </a:pPr>
            <a:r>
              <a:rPr lang="de-DE" sz="1400" b="1" dirty="0"/>
              <a:t>„DIE SELBSTHILFEGRUPPE IST KEIN JAMMERCLUB!“</a:t>
            </a:r>
          </a:p>
          <a:p>
            <a:pPr marL="0" indent="0">
              <a:buNone/>
            </a:pPr>
            <a:r>
              <a:rPr lang="de-DE" sz="1400" dirty="0" smtClean="0"/>
              <a:t>Bei </a:t>
            </a:r>
            <a:r>
              <a:rPr lang="de-DE" sz="1400" dirty="0"/>
              <a:t>mir ist der Impulsgeber zwischen Gehirn und Muskel gestört. Das Rückenmark leitet die Signale nicht an den Körper weiter. Ich kann nur Arme, Oberkörper, Hals und Kopf bewegen. Mit den Beinen kann ich wackeln. Meine Arme sind kraftlos und ich bin schmerzempfindlich, wenn man mich falsch anfasst. Ich bin zerbrechlich! Trotzdem bin ich, als eine von zehn Frauen weltweit, mit meiner Diagnose schwanger geworden. Darauf bin ich stolz</a:t>
            </a:r>
            <a:r>
              <a:rPr lang="de-DE" sz="1400" dirty="0" smtClean="0"/>
              <a:t>!</a:t>
            </a:r>
          </a:p>
          <a:p>
            <a:pPr marL="0" indent="0">
              <a:buNone/>
            </a:pPr>
            <a:r>
              <a:rPr lang="de-DE" sz="1400" dirty="0"/>
              <a:t>Während meiner Schwangerschaft habe ich Kontakt zur Deutschen Gesellschaft für Muskelkranke e.V (DGM) aufgenommen, um Informationen zu Schwangerschaft und Geburt zu bekommen. Anschließend wollte ich meine Erfahrungen weitergeben. Meine Kontaktdaten stehen auf der Website des DGM. Mich rufen Frauen an, die in ähnlichen Situationen sind, wie ich damals. Betroffene wollen keinen Rat von außen, sondern von anderen Betroffenen. Das ist Selbsthilfe.</a:t>
            </a:r>
          </a:p>
        </p:txBody>
      </p:sp>
      <p:sp>
        <p:nvSpPr>
          <p:cNvPr id="2" name="Titel 1"/>
          <p:cNvSpPr>
            <a:spLocks noGrp="1"/>
          </p:cNvSpPr>
          <p:nvPr>
            <p:ph type="title"/>
          </p:nvPr>
        </p:nvSpPr>
        <p:spPr/>
        <p:txBody>
          <a:bodyPr/>
          <a:lstStyle/>
          <a:p>
            <a:r>
              <a:rPr lang="de-DE" dirty="0" smtClean="0"/>
              <a:t>Birgit Kalwitz</a:t>
            </a:r>
            <a:br>
              <a:rPr lang="de-DE" dirty="0" smtClean="0"/>
            </a:br>
            <a:r>
              <a:rPr lang="de-DE" dirty="0" smtClean="0"/>
              <a:t>Infos</a:t>
            </a:r>
            <a:endParaRPr lang="de-DE" dirty="0"/>
          </a:p>
        </p:txBody>
      </p:sp>
      <p:cxnSp>
        <p:nvCxnSpPr>
          <p:cNvPr id="6" name="Gerade Verbindung 5"/>
          <p:cNvCxnSpPr/>
          <p:nvPr/>
        </p:nvCxnSpPr>
        <p:spPr>
          <a:xfrm>
            <a:off x="430984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940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887" y="2636912"/>
            <a:ext cx="1944216" cy="28583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platzhalter 4"/>
          <p:cNvSpPr>
            <a:spLocks noGrp="1"/>
          </p:cNvSpPr>
          <p:nvPr>
            <p:ph type="body" idx="1"/>
          </p:nvPr>
        </p:nvSpPr>
        <p:spPr/>
        <p:txBody>
          <a:bodyPr/>
          <a:lstStyle/>
          <a:p>
            <a:r>
              <a:rPr lang="de-DE" dirty="0"/>
              <a:t>Interview mit </a:t>
            </a:r>
            <a:r>
              <a:rPr lang="de-DE" dirty="0" smtClean="0"/>
              <a:t/>
            </a:r>
            <a:br>
              <a:rPr lang="de-DE" dirty="0" smtClean="0"/>
            </a:br>
            <a:r>
              <a:rPr lang="de-DE" dirty="0"/>
              <a:t>Birgit </a:t>
            </a:r>
            <a:r>
              <a:rPr lang="de-DE" dirty="0" smtClean="0"/>
              <a:t>Kalwitz:</a:t>
            </a:r>
            <a:endParaRPr lang="de-DE" dirty="0"/>
          </a:p>
        </p:txBody>
      </p:sp>
      <p:sp>
        <p:nvSpPr>
          <p:cNvPr id="3" name="Inhaltsplatzhalter 2"/>
          <p:cNvSpPr>
            <a:spLocks noGrp="1"/>
          </p:cNvSpPr>
          <p:nvPr>
            <p:ph sz="half" idx="2"/>
          </p:nvPr>
        </p:nvSpPr>
        <p:spPr/>
        <p:txBody>
          <a:bodyPr/>
          <a:lstStyle/>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endParaRPr lang="de-DE" sz="2000" dirty="0">
              <a:hlinkClick r:id="rId3"/>
            </a:endParaRPr>
          </a:p>
          <a:p>
            <a:pPr marL="0" indent="0">
              <a:buNone/>
            </a:pPr>
            <a:endParaRPr lang="de-DE" sz="2000" dirty="0" smtClean="0">
              <a:hlinkClick r:id="rId3"/>
            </a:endParaRPr>
          </a:p>
          <a:p>
            <a:pPr marL="0" indent="0">
              <a:buNone/>
            </a:pPr>
            <a:r>
              <a:rPr lang="de-DE" sz="1600" dirty="0">
                <a:hlinkClick r:id="rId4"/>
              </a:rPr>
              <a:t>http://</a:t>
            </a:r>
            <a:r>
              <a:rPr lang="de-DE" sz="1600" dirty="0" smtClean="0">
                <a:hlinkClick r:id="rId4"/>
              </a:rPr>
              <a:t>www.selbsthilfe-wirkt.de/wp-content/uploads/2014/08/Magazin_Interview_Kalwitz.pdf</a:t>
            </a:r>
            <a:r>
              <a:rPr lang="de-DE" sz="1600" dirty="0" smtClean="0"/>
              <a:t> </a:t>
            </a:r>
            <a:endParaRPr lang="de-DE" sz="1600" dirty="0"/>
          </a:p>
        </p:txBody>
      </p:sp>
      <p:sp>
        <p:nvSpPr>
          <p:cNvPr id="8" name="Textplatzhalter 7"/>
          <p:cNvSpPr>
            <a:spLocks noGrp="1"/>
          </p:cNvSpPr>
          <p:nvPr>
            <p:ph type="body" sz="quarter" idx="3"/>
          </p:nvPr>
        </p:nvSpPr>
        <p:spPr/>
        <p:txBody>
          <a:bodyPr/>
          <a:lstStyle/>
          <a:p>
            <a:r>
              <a:rPr lang="de-DE" dirty="0"/>
              <a:t>Steckbrief von </a:t>
            </a:r>
            <a:r>
              <a:rPr lang="de-DE" dirty="0" smtClean="0"/>
              <a:t/>
            </a:r>
            <a:br>
              <a:rPr lang="de-DE" dirty="0" smtClean="0"/>
            </a:br>
            <a:r>
              <a:rPr lang="de-DE" dirty="0"/>
              <a:t>Birgit </a:t>
            </a:r>
            <a:r>
              <a:rPr lang="de-DE" dirty="0" smtClean="0"/>
              <a:t>Kalwitz:</a:t>
            </a:r>
            <a:endParaRPr lang="de-DE" dirty="0"/>
          </a:p>
        </p:txBody>
      </p:sp>
      <p:sp>
        <p:nvSpPr>
          <p:cNvPr id="9" name="Inhaltsplatzhalter 8"/>
          <p:cNvSpPr>
            <a:spLocks noGrp="1"/>
          </p:cNvSpPr>
          <p:nvPr>
            <p:ph sz="quarter" idx="4"/>
          </p:nvPr>
        </p:nvSpPr>
        <p:spPr/>
        <p:txBody>
          <a:bodyPr/>
          <a:lstStyle/>
          <a:p>
            <a:pPr marL="0" indent="0">
              <a:buNone/>
            </a:pPr>
            <a:endParaRPr lang="de-DE" sz="2000" dirty="0" smtClean="0">
              <a:hlinkClick r:id="rId5"/>
            </a:endParaRPr>
          </a:p>
          <a:p>
            <a:pPr marL="0" indent="0">
              <a:buNone/>
            </a:pPr>
            <a:endParaRPr lang="de-DE" sz="2000" dirty="0">
              <a:hlinkClick r:id="rId5"/>
            </a:endParaRPr>
          </a:p>
          <a:p>
            <a:pPr marL="0" indent="0">
              <a:buNone/>
            </a:pPr>
            <a:endParaRPr lang="de-DE" sz="2000" dirty="0" smtClean="0">
              <a:hlinkClick r:id="rId5"/>
            </a:endParaRPr>
          </a:p>
          <a:p>
            <a:pPr marL="0" indent="0">
              <a:buNone/>
            </a:pPr>
            <a:endParaRPr lang="de-DE" sz="2000" dirty="0">
              <a:hlinkClick r:id="rId5"/>
            </a:endParaRPr>
          </a:p>
          <a:p>
            <a:pPr marL="0" indent="0">
              <a:buNone/>
            </a:pPr>
            <a:endParaRPr lang="de-DE" sz="2000" dirty="0" smtClean="0">
              <a:hlinkClick r:id="rId5"/>
            </a:endParaRPr>
          </a:p>
          <a:p>
            <a:pPr marL="0" indent="0">
              <a:buNone/>
            </a:pPr>
            <a:endParaRPr lang="de-DE" sz="2000" dirty="0">
              <a:hlinkClick r:id="rId5"/>
            </a:endParaRPr>
          </a:p>
          <a:p>
            <a:pPr marL="0" indent="0">
              <a:buNone/>
            </a:pPr>
            <a:endParaRPr lang="de-DE" sz="2000" dirty="0" smtClean="0">
              <a:hlinkClick r:id="rId5"/>
            </a:endParaRPr>
          </a:p>
          <a:p>
            <a:pPr marL="0" indent="0">
              <a:buNone/>
            </a:pPr>
            <a:endParaRPr lang="de-DE" sz="2000" dirty="0">
              <a:hlinkClick r:id="rId5"/>
            </a:endParaRPr>
          </a:p>
          <a:p>
            <a:pPr marL="0" indent="0">
              <a:buNone/>
            </a:pPr>
            <a:endParaRPr lang="de-DE" sz="2000" dirty="0" smtClean="0">
              <a:hlinkClick r:id="rId5"/>
            </a:endParaRPr>
          </a:p>
          <a:p>
            <a:pPr marL="0" indent="0">
              <a:buNone/>
            </a:pPr>
            <a:r>
              <a:rPr lang="de-DE" sz="1600" dirty="0">
                <a:hlinkClick r:id="rId6"/>
              </a:rPr>
              <a:t>http://</a:t>
            </a:r>
            <a:r>
              <a:rPr lang="de-DE" sz="1600" dirty="0" smtClean="0">
                <a:hlinkClick r:id="rId6"/>
              </a:rPr>
              <a:t>www.selbsthilfe-wirkt.de/wp-content/uploads/2014/08/Steckbrief_Kalwitz.pdf</a:t>
            </a:r>
            <a:r>
              <a:rPr lang="de-DE" sz="1600" dirty="0" smtClean="0"/>
              <a:t> </a:t>
            </a:r>
            <a:endParaRPr lang="de-DE" sz="1600" dirty="0"/>
          </a:p>
        </p:txBody>
      </p:sp>
      <p:sp>
        <p:nvSpPr>
          <p:cNvPr id="2" name="Titel 1"/>
          <p:cNvSpPr>
            <a:spLocks noGrp="1"/>
          </p:cNvSpPr>
          <p:nvPr>
            <p:ph type="title"/>
          </p:nvPr>
        </p:nvSpPr>
        <p:spPr/>
        <p:txBody>
          <a:bodyPr/>
          <a:lstStyle/>
          <a:p>
            <a:r>
              <a:rPr lang="de-DE" dirty="0"/>
              <a:t>Birgit Kalwitz</a:t>
            </a:r>
            <a:r>
              <a:rPr lang="de-DE" dirty="0" smtClean="0"/>
              <a:t/>
            </a:r>
            <a:br>
              <a:rPr lang="de-DE" dirty="0" smtClean="0"/>
            </a:br>
            <a:r>
              <a:rPr lang="de-DE" dirty="0" smtClean="0"/>
              <a:t>Weiteres Material</a:t>
            </a:r>
            <a:endParaRPr lang="de-DE" dirty="0"/>
          </a:p>
        </p:txBody>
      </p:sp>
      <p:pic>
        <p:nvPicPr>
          <p:cNvPr id="12"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58" t="1317" r="837" b="-86"/>
          <a:stretch/>
        </p:blipFill>
        <p:spPr bwMode="auto">
          <a:xfrm>
            <a:off x="513674" y="2824058"/>
            <a:ext cx="3669626" cy="25242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Gerade Verbindung 10"/>
          <p:cNvCxnSpPr/>
          <p:nvPr/>
        </p:nvCxnSpPr>
        <p:spPr>
          <a:xfrm>
            <a:off x="4427984"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558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Lukas Seidel </a:t>
            </a:r>
            <a:br>
              <a:rPr lang="de-DE" dirty="0" smtClean="0"/>
            </a:br>
            <a:r>
              <a:rPr lang="de-DE" dirty="0" smtClean="0"/>
              <a:t>Fotos </a:t>
            </a:r>
            <a:endParaRPr lang="de-DE" dirty="0"/>
          </a:p>
        </p:txBody>
      </p:sp>
      <p:sp>
        <p:nvSpPr>
          <p:cNvPr id="7" name="Rechteck 1"/>
          <p:cNvSpPr>
            <a:spLocks noChangeArrowheads="1"/>
          </p:cNvSpPr>
          <p:nvPr/>
        </p:nvSpPr>
        <p:spPr bwMode="auto">
          <a:xfrm>
            <a:off x="4952292" y="6054387"/>
            <a:ext cx="4057876"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dirty="0" smtClean="0"/>
              <a:t>392 </a:t>
            </a:r>
            <a:r>
              <a:rPr lang="de-DE" sz="1600" dirty="0"/>
              <a:t>x </a:t>
            </a:r>
            <a:r>
              <a:rPr lang="de-DE" sz="1600" dirty="0" smtClean="0"/>
              <a:t>261 </a:t>
            </a:r>
            <a:r>
              <a:rPr lang="de-DE" sz="1600" dirty="0"/>
              <a:t>Pixel, 72 dpi, JPG-Datei</a:t>
            </a:r>
            <a:endParaRPr lang="de-DE" sz="1600" dirty="0">
              <a:hlinkClick r:id="rId2"/>
            </a:endParaRPr>
          </a:p>
          <a:p>
            <a:pPr eaLnBrk="1" hangingPunct="1"/>
            <a:r>
              <a:rPr lang="de-DE" altLang="de-DE" sz="1600" dirty="0" smtClean="0">
                <a:hlinkClick r:id="rId3"/>
              </a:rPr>
              <a:t>http</a:t>
            </a:r>
            <a:r>
              <a:rPr lang="de-DE" altLang="de-DE" sz="1600" dirty="0">
                <a:hlinkClick r:id="rId3"/>
              </a:rPr>
              <a:t>://</a:t>
            </a:r>
            <a:r>
              <a:rPr lang="de-DE" altLang="de-DE" sz="1600" dirty="0" smtClean="0">
                <a:hlinkClick r:id="rId3"/>
              </a:rPr>
              <a:t>www.selbsthilfe-wirkt.de/wp-content/uploads/LukasSeidel_klein.jpg</a:t>
            </a:r>
            <a:r>
              <a:rPr lang="de-DE" altLang="de-DE" sz="1600" dirty="0" smtClean="0"/>
              <a:t> </a:t>
            </a:r>
            <a:endParaRPr lang="de-DE" altLang="de-DE" sz="1600" dirty="0"/>
          </a:p>
        </p:txBody>
      </p:sp>
      <p:sp>
        <p:nvSpPr>
          <p:cNvPr id="8" name="Rechteck 1"/>
          <p:cNvSpPr>
            <a:spLocks noChangeArrowheads="1"/>
          </p:cNvSpPr>
          <p:nvPr/>
        </p:nvSpPr>
        <p:spPr bwMode="auto">
          <a:xfrm>
            <a:off x="-41312" y="3691920"/>
            <a:ext cx="4650816" cy="830997"/>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600" dirty="0" smtClean="0"/>
              <a:t>4526 </a:t>
            </a:r>
            <a:r>
              <a:rPr lang="de-DE" sz="1600" dirty="0"/>
              <a:t>x </a:t>
            </a:r>
            <a:r>
              <a:rPr lang="de-DE" sz="1600" dirty="0" smtClean="0"/>
              <a:t>1500 </a:t>
            </a:r>
            <a:r>
              <a:rPr lang="de-DE" sz="1600" dirty="0"/>
              <a:t>Pixel, </a:t>
            </a:r>
            <a:r>
              <a:rPr lang="de-DE" sz="1600" dirty="0" smtClean="0"/>
              <a:t>300 </a:t>
            </a:r>
            <a:r>
              <a:rPr lang="de-DE" sz="1600" dirty="0"/>
              <a:t>dpi, JPG-Datei</a:t>
            </a:r>
            <a:endParaRPr lang="de-DE" sz="1600" dirty="0">
              <a:hlinkClick r:id="rId2"/>
            </a:endParaRPr>
          </a:p>
          <a:p>
            <a:pPr eaLnBrk="1" hangingPunct="1"/>
            <a:r>
              <a:rPr lang="de-DE" altLang="de-DE" sz="1600" dirty="0" smtClean="0">
                <a:hlinkClick r:id="rId4"/>
              </a:rPr>
              <a:t>http</a:t>
            </a:r>
            <a:r>
              <a:rPr lang="de-DE" altLang="de-DE" sz="1600" dirty="0">
                <a:hlinkClick r:id="rId4"/>
              </a:rPr>
              <a:t>://</a:t>
            </a:r>
            <a:r>
              <a:rPr lang="de-DE" altLang="de-DE" sz="1600" dirty="0" smtClean="0">
                <a:hlinkClick r:id="rId4"/>
              </a:rPr>
              <a:t>www.selbsthilfe-wirkt.de/wp-content/uploads/LukasSeidel_Kampagnenfoto.jpg</a:t>
            </a:r>
            <a:r>
              <a:rPr lang="de-DE" altLang="de-DE" sz="1600" dirty="0" smtClean="0"/>
              <a:t> </a:t>
            </a:r>
            <a:endParaRPr lang="de-DE" altLang="de-DE" sz="1600" dirty="0"/>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9" y="1628800"/>
            <a:ext cx="5868144" cy="2068190"/>
          </a:xfrm>
          <a:prstGeom prst="rect">
            <a:avLst/>
          </a:prstGeom>
          <a:ln w="19050">
            <a:solidFill>
              <a:schemeClr val="tx1"/>
            </a:solidFill>
          </a:ln>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1190" y="3789041"/>
            <a:ext cx="3460799" cy="2304256"/>
          </a:xfrm>
          <a:prstGeom prst="rect">
            <a:avLst/>
          </a:prstGeom>
          <a:ln w="19050">
            <a:solidFill>
              <a:schemeClr val="tx1"/>
            </a:solidFill>
          </a:ln>
        </p:spPr>
      </p:pic>
    </p:spTree>
    <p:extLst>
      <p:ext uri="{BB962C8B-B14F-4D97-AF65-F5344CB8AC3E}">
        <p14:creationId xmlns:p14="http://schemas.microsoft.com/office/powerpoint/2010/main" val="8019848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205" y="2367137"/>
            <a:ext cx="2962057" cy="18469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782" y="2374296"/>
            <a:ext cx="2942606" cy="168889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de-DE" dirty="0" smtClean="0"/>
              <a:t>Lukas Seidel</a:t>
            </a:r>
            <a:br>
              <a:rPr lang="de-DE" dirty="0" smtClean="0"/>
            </a:br>
            <a:r>
              <a:rPr lang="de-DE" dirty="0" smtClean="0"/>
              <a:t>Filme</a:t>
            </a:r>
            <a:endParaRPr lang="de-DE" dirty="0"/>
          </a:p>
        </p:txBody>
      </p:sp>
      <p:sp>
        <p:nvSpPr>
          <p:cNvPr id="6" name="Textfeld 1"/>
          <p:cNvSpPr txBox="1">
            <a:spLocks noChangeArrowheads="1"/>
          </p:cNvSpPr>
          <p:nvPr/>
        </p:nvSpPr>
        <p:spPr bwMode="auto">
          <a:xfrm>
            <a:off x="877782" y="1908765"/>
            <a:ext cx="2942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2013 – Fahrstunde </a:t>
            </a:r>
            <a:endParaRPr lang="de-DE" altLang="de-DE" sz="2400" dirty="0"/>
          </a:p>
        </p:txBody>
      </p:sp>
      <p:sp>
        <p:nvSpPr>
          <p:cNvPr id="8" name="Textfeld 7"/>
          <p:cNvSpPr txBox="1"/>
          <p:nvPr/>
        </p:nvSpPr>
        <p:spPr>
          <a:xfrm>
            <a:off x="762644" y="4296389"/>
            <a:ext cx="3240360" cy="1815882"/>
          </a:xfrm>
          <a:prstGeom prst="rect">
            <a:avLst/>
          </a:prstGeom>
          <a:noFill/>
        </p:spPr>
        <p:txBody>
          <a:bodyPr wrap="square" rtlCol="0">
            <a:spAutoFit/>
          </a:bodyPr>
          <a:lstStyle/>
          <a:p>
            <a:pPr eaLnBrk="1" hangingPunct="1"/>
            <a:r>
              <a:rPr lang="de-DE" altLang="de-DE" sz="1600" dirty="0">
                <a:hlinkClick r:id="rId4"/>
              </a:rPr>
              <a:t>https://www.youtube.com/watch?v=QWHD9oxmqfQ</a:t>
            </a:r>
            <a:endParaRPr lang="de-DE" altLang="de-DE" sz="1600" dirty="0"/>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5"/>
              </a:rPr>
              <a:t>http://</a:t>
            </a:r>
            <a:r>
              <a:rPr lang="de-DE" altLang="de-DE" sz="1600" dirty="0" smtClean="0">
                <a:hlinkClick r:id="rId5"/>
              </a:rPr>
              <a:t>www.selbsthilfe-wirkt.de/wp-content/uploads/2014/08/Filmbeschreibung-Fahrstunde.txt</a:t>
            </a:r>
            <a:r>
              <a:rPr lang="de-DE" altLang="de-DE" sz="1600" dirty="0" smtClean="0"/>
              <a:t> </a:t>
            </a:r>
            <a:endParaRPr lang="de-DE" sz="1600" dirty="0"/>
          </a:p>
        </p:txBody>
      </p:sp>
      <p:sp>
        <p:nvSpPr>
          <p:cNvPr id="10" name="Textfeld 1"/>
          <p:cNvSpPr txBox="1">
            <a:spLocks noChangeArrowheads="1"/>
          </p:cNvSpPr>
          <p:nvPr/>
        </p:nvSpPr>
        <p:spPr bwMode="auto">
          <a:xfrm>
            <a:off x="4610206" y="1905472"/>
            <a:ext cx="2962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2014 – Poet </a:t>
            </a:r>
            <a:endParaRPr lang="de-DE" altLang="de-DE" sz="2400" dirty="0"/>
          </a:p>
        </p:txBody>
      </p:sp>
      <p:sp>
        <p:nvSpPr>
          <p:cNvPr id="11" name="Textfeld 10"/>
          <p:cNvSpPr txBox="1"/>
          <p:nvPr/>
        </p:nvSpPr>
        <p:spPr>
          <a:xfrm>
            <a:off x="4499992" y="4293096"/>
            <a:ext cx="3240360" cy="1815882"/>
          </a:xfrm>
          <a:prstGeom prst="rect">
            <a:avLst/>
          </a:prstGeom>
          <a:noFill/>
        </p:spPr>
        <p:txBody>
          <a:bodyPr wrap="square" rtlCol="0">
            <a:spAutoFit/>
          </a:bodyPr>
          <a:lstStyle/>
          <a:p>
            <a:r>
              <a:rPr lang="de-DE" altLang="de-DE" sz="1600" dirty="0">
                <a:hlinkClick r:id="rId6"/>
              </a:rPr>
              <a:t>http://www.selbsthilfe-wirkt.de/lukas-seidel</a:t>
            </a:r>
            <a:r>
              <a:rPr lang="de-DE" altLang="de-DE" sz="1600" dirty="0" smtClean="0">
                <a:hlinkClick r:id="rId6"/>
              </a:rPr>
              <a:t>/</a:t>
            </a:r>
            <a:r>
              <a:rPr lang="de-DE" altLang="de-DE" sz="1600" dirty="0" smtClean="0"/>
              <a:t> </a:t>
            </a:r>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7"/>
              </a:rPr>
              <a:t>http://</a:t>
            </a:r>
            <a:r>
              <a:rPr lang="de-DE" altLang="de-DE" sz="1600" dirty="0" smtClean="0">
                <a:hlinkClick r:id="rId7"/>
              </a:rPr>
              <a:t>www.selbsthilfe-wirkt.de/wp-content/uploads/2014/09/Filmbeschreibung-Poet.txt</a:t>
            </a:r>
            <a:r>
              <a:rPr lang="de-DE" altLang="de-DE" sz="1600" dirty="0" smtClean="0"/>
              <a:t> </a:t>
            </a:r>
            <a:endParaRPr lang="de-DE" sz="1600" dirty="0"/>
          </a:p>
        </p:txBody>
      </p:sp>
      <p:cxnSp>
        <p:nvCxnSpPr>
          <p:cNvPr id="9" name="Gerade Verbindung 8"/>
          <p:cNvCxnSpPr/>
          <p:nvPr/>
        </p:nvCxnSpPr>
        <p:spPr>
          <a:xfrm>
            <a:off x="4219028"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4352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p:txBody>
          <a:bodyPr/>
          <a:lstStyle/>
          <a:p>
            <a:pPr marL="0" indent="0">
              <a:buNone/>
            </a:pPr>
            <a:r>
              <a:rPr lang="de-DE" sz="1800" dirty="0"/>
              <a:t>LUKAS hat viel zu erzählen und will mit Worten Zukunft gestalten.</a:t>
            </a:r>
          </a:p>
          <a:p>
            <a:pPr marL="0" indent="0">
              <a:buNone/>
            </a:pPr>
            <a:endParaRPr lang="de-DE" sz="800" dirty="0"/>
          </a:p>
          <a:p>
            <a:pPr marL="0" indent="0">
              <a:buNone/>
            </a:pPr>
            <a:r>
              <a:rPr lang="de-DE" sz="1800" dirty="0"/>
              <a:t>„Selbsthilfe ist für mich vieles: Aufklärung, Wissen, Zusammenhalt, Trauerbewältigung und Glück. Selbsthilfegruppen sind wichtig, um auf dem Laufenden zu sein. Ich kann in der Gruppe viel weitergeben. Andere natürlich auch.“</a:t>
            </a:r>
          </a:p>
          <a:p>
            <a:pPr marL="0" indent="0">
              <a:buNone/>
            </a:pPr>
            <a:endParaRPr lang="de-DE" sz="800" dirty="0"/>
          </a:p>
          <a:p>
            <a:pPr marL="0" indent="0">
              <a:buNone/>
            </a:pPr>
            <a:r>
              <a:rPr lang="de-DE" sz="1800" dirty="0"/>
              <a:t>Lukas Seidel (24) arbeitet bei der Agentur für Arbeit Braunschweig-Goslar und ist Inklusionsbeauftragter in der Sozialpolitik. </a:t>
            </a:r>
            <a:endParaRPr lang="de-DE" sz="1800" dirty="0" smtClean="0"/>
          </a:p>
          <a:p>
            <a:pPr marL="0" indent="0">
              <a:buNone/>
            </a:pPr>
            <a:endParaRPr lang="de-DE" sz="800" dirty="0"/>
          </a:p>
          <a:p>
            <a:pPr marL="0" indent="0">
              <a:buNone/>
            </a:pPr>
            <a:r>
              <a:rPr lang="de-DE" sz="1800" dirty="0" smtClean="0"/>
              <a:t>Lukas </a:t>
            </a:r>
            <a:r>
              <a:rPr lang="de-DE" sz="1800" dirty="0"/>
              <a:t>hat eine </a:t>
            </a:r>
            <a:r>
              <a:rPr lang="de-DE" sz="1800" dirty="0" smtClean="0"/>
              <a:t>Mukopolysaccharidose </a:t>
            </a:r>
            <a:r>
              <a:rPr lang="de-DE" sz="1800" dirty="0"/>
              <a:t>Typ 4.</a:t>
            </a:r>
          </a:p>
        </p:txBody>
      </p:sp>
      <p:sp>
        <p:nvSpPr>
          <p:cNvPr id="5" name="Inhaltsplatzhalter 4"/>
          <p:cNvSpPr>
            <a:spLocks noGrp="1"/>
          </p:cNvSpPr>
          <p:nvPr>
            <p:ph sz="half" idx="2"/>
          </p:nvPr>
        </p:nvSpPr>
        <p:spPr>
          <a:xfrm>
            <a:off x="4355976" y="1783357"/>
            <a:ext cx="4248472" cy="4525963"/>
          </a:xfrm>
        </p:spPr>
        <p:txBody>
          <a:bodyPr/>
          <a:lstStyle/>
          <a:p>
            <a:pPr marL="0" indent="0">
              <a:buNone/>
            </a:pPr>
            <a:r>
              <a:rPr lang="de-DE" sz="1400" b="1" dirty="0"/>
              <a:t>„MIT VIER WAR ICH IN MEINER ERSTEN SELBSTHILFEGRUPPE.“</a:t>
            </a:r>
          </a:p>
          <a:p>
            <a:pPr marL="0" indent="0">
              <a:buNone/>
            </a:pPr>
            <a:r>
              <a:rPr lang="de-DE" sz="1400" dirty="0" smtClean="0"/>
              <a:t>Bis </a:t>
            </a:r>
            <a:r>
              <a:rPr lang="de-DE" sz="1400" dirty="0"/>
              <a:t>ich drei war, hat niemand bemerkt, was ich habe. Dann fiel meinem Vater auf, dass ich zu klein war. Ich bin kleinwüchsig. Mit sieben bekam ich ein Hörgerät, mit zwölf brauchte ich einen Rolli. Es folgten vier Halswirbelsäulen-Operationen. Die letzte 2011 ist leider schiefgegangen. Nun bin ich querschnittsgelähmt und spüre von der Brust abwärts nichts mehr</a:t>
            </a:r>
            <a:r>
              <a:rPr lang="de-DE" sz="1400" dirty="0" smtClean="0"/>
              <a:t>.</a:t>
            </a:r>
          </a:p>
          <a:p>
            <a:pPr marL="0" indent="0">
              <a:buNone/>
            </a:pPr>
            <a:r>
              <a:rPr lang="de-DE" sz="1400" dirty="0"/>
              <a:t>Ich habe einen symptomatischen Querschnitt. Also, die Symptome sind da, aber keiner weiß warum. Mit meinen Eltern habe ich nie groß über meine Behinderung gesprochen. Das war einfach so. Sie haben mich noch vor der Grundschule in Selbsthilfegruppen geschleppt. Das war etwas völlig Normales. Selbsthilfe gehört in mein Leben. Ich bin da hineingewachsen und würde nie aufhören, dort zu arbeiten. Zusätzlich mache ich leidenschaftlich gerne Politik.</a:t>
            </a:r>
          </a:p>
        </p:txBody>
      </p:sp>
      <p:sp>
        <p:nvSpPr>
          <p:cNvPr id="2" name="Titel 1"/>
          <p:cNvSpPr>
            <a:spLocks noGrp="1"/>
          </p:cNvSpPr>
          <p:nvPr>
            <p:ph type="title"/>
          </p:nvPr>
        </p:nvSpPr>
        <p:spPr/>
        <p:txBody>
          <a:bodyPr/>
          <a:lstStyle/>
          <a:p>
            <a:r>
              <a:rPr lang="de-DE" dirty="0" smtClean="0"/>
              <a:t>Lukas Seidel</a:t>
            </a:r>
            <a:br>
              <a:rPr lang="de-DE" dirty="0" smtClean="0"/>
            </a:br>
            <a:r>
              <a:rPr lang="de-DE" dirty="0" smtClean="0"/>
              <a:t>Infos</a:t>
            </a:r>
            <a:endParaRPr lang="de-DE" dirty="0"/>
          </a:p>
        </p:txBody>
      </p:sp>
      <p:cxnSp>
        <p:nvCxnSpPr>
          <p:cNvPr id="6" name="Gerade Verbindung 5"/>
          <p:cNvCxnSpPr/>
          <p:nvPr/>
        </p:nvCxnSpPr>
        <p:spPr>
          <a:xfrm>
            <a:off x="430984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01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971"/>
          <a:stretch/>
        </p:blipFill>
        <p:spPr bwMode="auto">
          <a:xfrm>
            <a:off x="4672886" y="2636912"/>
            <a:ext cx="1944216" cy="2878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74" y="2824058"/>
            <a:ext cx="3676921" cy="2524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platzhalter 4"/>
          <p:cNvSpPr>
            <a:spLocks noGrp="1"/>
          </p:cNvSpPr>
          <p:nvPr>
            <p:ph type="body" idx="1"/>
          </p:nvPr>
        </p:nvSpPr>
        <p:spPr/>
        <p:txBody>
          <a:bodyPr/>
          <a:lstStyle/>
          <a:p>
            <a:r>
              <a:rPr lang="de-DE" dirty="0"/>
              <a:t>Interview mit </a:t>
            </a:r>
            <a:r>
              <a:rPr lang="de-DE" dirty="0" smtClean="0"/>
              <a:t/>
            </a:r>
            <a:br>
              <a:rPr lang="de-DE" dirty="0" smtClean="0"/>
            </a:br>
            <a:r>
              <a:rPr lang="de-DE" dirty="0"/>
              <a:t>Lukas </a:t>
            </a:r>
            <a:r>
              <a:rPr lang="de-DE" dirty="0" smtClean="0"/>
              <a:t>Seidel:</a:t>
            </a:r>
            <a:endParaRPr lang="de-DE" dirty="0"/>
          </a:p>
        </p:txBody>
      </p:sp>
      <p:sp>
        <p:nvSpPr>
          <p:cNvPr id="3" name="Inhaltsplatzhalter 2"/>
          <p:cNvSpPr>
            <a:spLocks noGrp="1"/>
          </p:cNvSpPr>
          <p:nvPr>
            <p:ph sz="half" idx="2"/>
          </p:nvPr>
        </p:nvSpPr>
        <p:spPr/>
        <p:txBody>
          <a:bodyPr/>
          <a:lstStyle/>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r>
              <a:rPr lang="de-DE" sz="1600" dirty="0">
                <a:hlinkClick r:id="rId5"/>
              </a:rPr>
              <a:t>http://</a:t>
            </a:r>
            <a:r>
              <a:rPr lang="de-DE" sz="1600" dirty="0" smtClean="0">
                <a:hlinkClick r:id="rId5"/>
              </a:rPr>
              <a:t>www.selbsthilfe-wirkt.de/wp-content/uploads/2014/08/Magazin_Interview_Seidel.pdf</a:t>
            </a:r>
            <a:r>
              <a:rPr lang="de-DE" sz="1600" dirty="0" smtClean="0"/>
              <a:t> </a:t>
            </a:r>
            <a:endParaRPr lang="de-DE" sz="2000" dirty="0"/>
          </a:p>
        </p:txBody>
      </p:sp>
      <p:sp>
        <p:nvSpPr>
          <p:cNvPr id="8" name="Textplatzhalter 7"/>
          <p:cNvSpPr>
            <a:spLocks noGrp="1"/>
          </p:cNvSpPr>
          <p:nvPr>
            <p:ph type="body" sz="quarter" idx="3"/>
          </p:nvPr>
        </p:nvSpPr>
        <p:spPr/>
        <p:txBody>
          <a:bodyPr/>
          <a:lstStyle/>
          <a:p>
            <a:r>
              <a:rPr lang="de-DE" dirty="0"/>
              <a:t>Steckbrief von </a:t>
            </a:r>
            <a:r>
              <a:rPr lang="de-DE" dirty="0" smtClean="0"/>
              <a:t/>
            </a:r>
            <a:br>
              <a:rPr lang="de-DE" dirty="0" smtClean="0"/>
            </a:br>
            <a:r>
              <a:rPr lang="de-DE" dirty="0"/>
              <a:t>Lukas </a:t>
            </a:r>
            <a:r>
              <a:rPr lang="de-DE" dirty="0" smtClean="0"/>
              <a:t>Seidel:</a:t>
            </a:r>
            <a:endParaRPr lang="de-DE" dirty="0"/>
          </a:p>
        </p:txBody>
      </p:sp>
      <p:sp>
        <p:nvSpPr>
          <p:cNvPr id="9" name="Inhaltsplatzhalter 8"/>
          <p:cNvSpPr>
            <a:spLocks noGrp="1"/>
          </p:cNvSpPr>
          <p:nvPr>
            <p:ph sz="quarter" idx="4"/>
          </p:nvPr>
        </p:nvSpPr>
        <p:spPr/>
        <p:txBody>
          <a:bodyPr/>
          <a:lstStyle/>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r>
              <a:rPr lang="de-DE" sz="1600" dirty="0">
                <a:hlinkClick r:id="rId7"/>
              </a:rPr>
              <a:t>http://</a:t>
            </a:r>
            <a:r>
              <a:rPr lang="de-DE" sz="1600" dirty="0" smtClean="0">
                <a:hlinkClick r:id="rId7"/>
              </a:rPr>
              <a:t>www.selbsthilfe-wirkt.de/wp-content/uploads/2014/08/Steckbrief_Seidel.pdf</a:t>
            </a:r>
            <a:r>
              <a:rPr lang="de-DE" sz="1600" dirty="0" smtClean="0"/>
              <a:t> </a:t>
            </a:r>
            <a:endParaRPr lang="de-DE" sz="1600" dirty="0"/>
          </a:p>
        </p:txBody>
      </p:sp>
      <p:sp>
        <p:nvSpPr>
          <p:cNvPr id="2" name="Titel 1"/>
          <p:cNvSpPr>
            <a:spLocks noGrp="1"/>
          </p:cNvSpPr>
          <p:nvPr>
            <p:ph type="title"/>
          </p:nvPr>
        </p:nvSpPr>
        <p:spPr/>
        <p:txBody>
          <a:bodyPr/>
          <a:lstStyle/>
          <a:p>
            <a:r>
              <a:rPr lang="de-DE" dirty="0"/>
              <a:t>Lukas Seidel</a:t>
            </a:r>
            <a:r>
              <a:rPr lang="de-DE" dirty="0" smtClean="0"/>
              <a:t/>
            </a:r>
            <a:br>
              <a:rPr lang="de-DE" dirty="0" smtClean="0"/>
            </a:br>
            <a:r>
              <a:rPr lang="de-DE" dirty="0" smtClean="0"/>
              <a:t>Weiteres Material</a:t>
            </a:r>
            <a:endParaRPr lang="de-DE" dirty="0"/>
          </a:p>
        </p:txBody>
      </p:sp>
      <p:cxnSp>
        <p:nvCxnSpPr>
          <p:cNvPr id="11" name="Gerade Verbindung 10"/>
          <p:cNvCxnSpPr/>
          <p:nvPr/>
        </p:nvCxnSpPr>
        <p:spPr>
          <a:xfrm>
            <a:off x="435597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70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Johannes Sliwka </a:t>
            </a:r>
            <a:br>
              <a:rPr lang="de-DE" dirty="0" smtClean="0"/>
            </a:br>
            <a:r>
              <a:rPr lang="de-DE" dirty="0" smtClean="0"/>
              <a:t>Fotos </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671930"/>
            <a:ext cx="3330631" cy="4997430"/>
          </a:xfrm>
          <a:prstGeom prst="rect">
            <a:avLst/>
          </a:prstGeom>
          <a:ln w="19050">
            <a:solidFill>
              <a:schemeClr val="tx1"/>
            </a:solidFill>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708920"/>
            <a:ext cx="4895528" cy="3262717"/>
          </a:xfrm>
          <a:prstGeom prst="rect">
            <a:avLst/>
          </a:prstGeom>
          <a:ln w="19050">
            <a:solidFill>
              <a:schemeClr val="tx1"/>
            </a:solidFill>
          </a:ln>
        </p:spPr>
      </p:pic>
    </p:spTree>
    <p:extLst>
      <p:ext uri="{BB962C8B-B14F-4D97-AF65-F5344CB8AC3E}">
        <p14:creationId xmlns:p14="http://schemas.microsoft.com/office/powerpoint/2010/main" val="923695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915" y="2367138"/>
            <a:ext cx="2942606" cy="16908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r>
              <a:rPr lang="de-DE" dirty="0" smtClean="0"/>
              <a:t>Johannes Sliwka </a:t>
            </a:r>
            <a:br>
              <a:rPr lang="de-DE" dirty="0" smtClean="0"/>
            </a:br>
            <a:r>
              <a:rPr lang="de-DE" dirty="0" smtClean="0"/>
              <a:t>Film</a:t>
            </a:r>
            <a:endParaRPr lang="de-DE" dirty="0"/>
          </a:p>
        </p:txBody>
      </p:sp>
      <p:sp>
        <p:nvSpPr>
          <p:cNvPr id="6" name="Textfeld 1"/>
          <p:cNvSpPr txBox="1">
            <a:spLocks noChangeArrowheads="1"/>
          </p:cNvSpPr>
          <p:nvPr/>
        </p:nvSpPr>
        <p:spPr bwMode="auto">
          <a:xfrm>
            <a:off x="2670914" y="1908765"/>
            <a:ext cx="2942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2400" dirty="0" smtClean="0"/>
              <a:t>2013 – Magier</a:t>
            </a:r>
            <a:endParaRPr lang="de-DE" altLang="de-DE" sz="2400" dirty="0"/>
          </a:p>
        </p:txBody>
      </p:sp>
      <p:sp>
        <p:nvSpPr>
          <p:cNvPr id="8" name="Textfeld 7"/>
          <p:cNvSpPr txBox="1"/>
          <p:nvPr/>
        </p:nvSpPr>
        <p:spPr>
          <a:xfrm>
            <a:off x="2555776" y="4296389"/>
            <a:ext cx="3240360" cy="1815882"/>
          </a:xfrm>
          <a:prstGeom prst="rect">
            <a:avLst/>
          </a:prstGeom>
          <a:noFill/>
        </p:spPr>
        <p:txBody>
          <a:bodyPr wrap="square" rtlCol="0">
            <a:spAutoFit/>
          </a:bodyPr>
          <a:lstStyle/>
          <a:p>
            <a:r>
              <a:rPr lang="de-DE" altLang="de-DE" sz="1600" dirty="0">
                <a:hlinkClick r:id="rId3"/>
              </a:rPr>
              <a:t>https://www.youtube.com/watch?v=RCfHoc3Sd00</a:t>
            </a:r>
            <a:endParaRPr lang="de-DE" sz="1600" dirty="0"/>
          </a:p>
          <a:p>
            <a:r>
              <a:rPr lang="de-DE" altLang="de-DE" sz="1600" dirty="0"/>
              <a:t/>
            </a:r>
            <a:br>
              <a:rPr lang="de-DE" altLang="de-DE" sz="1600" dirty="0"/>
            </a:br>
            <a:r>
              <a:rPr lang="de-DE" altLang="de-DE" sz="1600" dirty="0"/>
              <a:t>Filmbeschreibung:</a:t>
            </a:r>
            <a:br>
              <a:rPr lang="de-DE" altLang="de-DE" sz="1600" dirty="0"/>
            </a:br>
            <a:r>
              <a:rPr lang="de-DE" altLang="de-DE" sz="1600" dirty="0">
                <a:hlinkClick r:id="rId4"/>
              </a:rPr>
              <a:t>http://</a:t>
            </a:r>
            <a:r>
              <a:rPr lang="de-DE" altLang="de-DE" sz="1600" dirty="0" smtClean="0">
                <a:hlinkClick r:id="rId4"/>
              </a:rPr>
              <a:t>www.selbsthilfe-wirkt.de/wp-content/uploads/Filmbeschreibung-Magier_JohannesSliwka.txt</a:t>
            </a:r>
            <a:r>
              <a:rPr lang="de-DE" altLang="de-DE" sz="1600" dirty="0" smtClean="0"/>
              <a:t> </a:t>
            </a:r>
            <a:endParaRPr lang="de-DE" sz="1600" dirty="0"/>
          </a:p>
        </p:txBody>
      </p:sp>
    </p:spTree>
    <p:extLst>
      <p:ext uri="{BB962C8B-B14F-4D97-AF65-F5344CB8AC3E}">
        <p14:creationId xmlns:p14="http://schemas.microsoft.com/office/powerpoint/2010/main" val="23025958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527"/>
          <a:stretch/>
        </p:blipFill>
        <p:spPr bwMode="auto">
          <a:xfrm>
            <a:off x="4672886" y="2636912"/>
            <a:ext cx="1944215" cy="2878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0" r="186" b="1887"/>
          <a:stretch/>
        </p:blipFill>
        <p:spPr bwMode="auto">
          <a:xfrm>
            <a:off x="513674" y="2824058"/>
            <a:ext cx="3660248" cy="2524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platzhalter 4"/>
          <p:cNvSpPr>
            <a:spLocks noGrp="1"/>
          </p:cNvSpPr>
          <p:nvPr>
            <p:ph type="body" idx="1"/>
          </p:nvPr>
        </p:nvSpPr>
        <p:spPr/>
        <p:txBody>
          <a:bodyPr/>
          <a:lstStyle/>
          <a:p>
            <a:r>
              <a:rPr lang="de-DE" dirty="0"/>
              <a:t>Interview mit </a:t>
            </a:r>
            <a:r>
              <a:rPr lang="de-DE" dirty="0" smtClean="0"/>
              <a:t/>
            </a:r>
            <a:br>
              <a:rPr lang="de-DE" dirty="0" smtClean="0"/>
            </a:br>
            <a:r>
              <a:rPr lang="de-DE" dirty="0"/>
              <a:t>Johannes </a:t>
            </a:r>
            <a:r>
              <a:rPr lang="de-DE" dirty="0" smtClean="0"/>
              <a:t>Sliwka:</a:t>
            </a:r>
            <a:endParaRPr lang="de-DE" dirty="0"/>
          </a:p>
        </p:txBody>
      </p:sp>
      <p:sp>
        <p:nvSpPr>
          <p:cNvPr id="3" name="Inhaltsplatzhalter 2"/>
          <p:cNvSpPr>
            <a:spLocks noGrp="1"/>
          </p:cNvSpPr>
          <p:nvPr>
            <p:ph sz="half" idx="2"/>
          </p:nvPr>
        </p:nvSpPr>
        <p:spPr/>
        <p:txBody>
          <a:bodyPr/>
          <a:lstStyle/>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endParaRPr lang="de-DE" sz="2000" dirty="0">
              <a:hlinkClick r:id="rId4"/>
            </a:endParaRPr>
          </a:p>
          <a:p>
            <a:pPr marL="0" indent="0">
              <a:buNone/>
            </a:pPr>
            <a:endParaRPr lang="de-DE" sz="2000" dirty="0" smtClean="0">
              <a:hlinkClick r:id="rId4"/>
            </a:endParaRPr>
          </a:p>
          <a:p>
            <a:pPr marL="0" indent="0">
              <a:buNone/>
            </a:pPr>
            <a:r>
              <a:rPr lang="de-DE" sz="1600" dirty="0">
                <a:hlinkClick r:id="rId5"/>
              </a:rPr>
              <a:t>http://</a:t>
            </a:r>
            <a:r>
              <a:rPr lang="de-DE" sz="1600" dirty="0" smtClean="0">
                <a:hlinkClick r:id="rId5"/>
              </a:rPr>
              <a:t>www.selbsthilfe-wirkt.de/wp-content/uploads/Interview_JohannesSliwka.pdf</a:t>
            </a:r>
            <a:r>
              <a:rPr lang="de-DE" sz="1600" dirty="0" smtClean="0"/>
              <a:t> </a:t>
            </a:r>
            <a:endParaRPr lang="de-DE" sz="2000" dirty="0"/>
          </a:p>
        </p:txBody>
      </p:sp>
      <p:sp>
        <p:nvSpPr>
          <p:cNvPr id="8" name="Textplatzhalter 7"/>
          <p:cNvSpPr>
            <a:spLocks noGrp="1"/>
          </p:cNvSpPr>
          <p:nvPr>
            <p:ph type="body" sz="quarter" idx="3"/>
          </p:nvPr>
        </p:nvSpPr>
        <p:spPr/>
        <p:txBody>
          <a:bodyPr/>
          <a:lstStyle/>
          <a:p>
            <a:r>
              <a:rPr lang="de-DE" dirty="0"/>
              <a:t>Steckbrief von </a:t>
            </a:r>
            <a:r>
              <a:rPr lang="de-DE" dirty="0" smtClean="0"/>
              <a:t/>
            </a:r>
            <a:br>
              <a:rPr lang="de-DE" dirty="0" smtClean="0"/>
            </a:br>
            <a:r>
              <a:rPr lang="de-DE" dirty="0"/>
              <a:t>Johannes </a:t>
            </a:r>
            <a:r>
              <a:rPr lang="de-DE" dirty="0" smtClean="0"/>
              <a:t>Sliwka:</a:t>
            </a:r>
            <a:endParaRPr lang="de-DE" dirty="0"/>
          </a:p>
        </p:txBody>
      </p:sp>
      <p:sp>
        <p:nvSpPr>
          <p:cNvPr id="9" name="Inhaltsplatzhalter 8"/>
          <p:cNvSpPr>
            <a:spLocks noGrp="1"/>
          </p:cNvSpPr>
          <p:nvPr>
            <p:ph sz="quarter" idx="4"/>
          </p:nvPr>
        </p:nvSpPr>
        <p:spPr/>
        <p:txBody>
          <a:bodyPr/>
          <a:lstStyle/>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endParaRPr lang="de-DE" sz="2000" dirty="0">
              <a:hlinkClick r:id="rId6"/>
            </a:endParaRPr>
          </a:p>
          <a:p>
            <a:pPr marL="0" indent="0">
              <a:buNone/>
            </a:pPr>
            <a:endParaRPr lang="de-DE" sz="2000" dirty="0" smtClean="0">
              <a:hlinkClick r:id="rId6"/>
            </a:endParaRPr>
          </a:p>
          <a:p>
            <a:pPr marL="0" indent="0">
              <a:buNone/>
            </a:pPr>
            <a:r>
              <a:rPr lang="de-DE" sz="1600" dirty="0">
                <a:hlinkClick r:id="rId7"/>
              </a:rPr>
              <a:t>http://</a:t>
            </a:r>
            <a:r>
              <a:rPr lang="de-DE" sz="1600" dirty="0" smtClean="0">
                <a:hlinkClick r:id="rId7"/>
              </a:rPr>
              <a:t>www.selbsthilfe-wirkt.de/wp-content/uploads/Steckbrief_JohannesSliwka.pdf</a:t>
            </a:r>
            <a:r>
              <a:rPr lang="de-DE" sz="1600" dirty="0" smtClean="0"/>
              <a:t> </a:t>
            </a:r>
            <a:endParaRPr lang="de-DE" sz="1600" dirty="0"/>
          </a:p>
        </p:txBody>
      </p:sp>
      <p:sp>
        <p:nvSpPr>
          <p:cNvPr id="2" name="Titel 1"/>
          <p:cNvSpPr>
            <a:spLocks noGrp="1"/>
          </p:cNvSpPr>
          <p:nvPr>
            <p:ph type="title"/>
          </p:nvPr>
        </p:nvSpPr>
        <p:spPr/>
        <p:txBody>
          <a:bodyPr/>
          <a:lstStyle/>
          <a:p>
            <a:r>
              <a:rPr lang="de-DE" dirty="0"/>
              <a:t>Johannes Sliwka</a:t>
            </a:r>
            <a:r>
              <a:rPr lang="de-DE" dirty="0" smtClean="0"/>
              <a:t/>
            </a:r>
            <a:br>
              <a:rPr lang="de-DE" dirty="0" smtClean="0"/>
            </a:br>
            <a:r>
              <a:rPr lang="de-DE" dirty="0" smtClean="0"/>
              <a:t>Weiteres Material</a:t>
            </a:r>
            <a:endParaRPr lang="de-DE" dirty="0"/>
          </a:p>
        </p:txBody>
      </p:sp>
      <p:cxnSp>
        <p:nvCxnSpPr>
          <p:cNvPr id="11" name="Gerade Verbindung 10"/>
          <p:cNvCxnSpPr/>
          <p:nvPr/>
        </p:nvCxnSpPr>
        <p:spPr>
          <a:xfrm>
            <a:off x="4355976" y="1556792"/>
            <a:ext cx="0" cy="5301208"/>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470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1"/>
          </p:nvPr>
        </p:nvSpPr>
        <p:spPr>
          <a:xfrm>
            <a:off x="395536" y="3007493"/>
            <a:ext cx="4038600" cy="4525963"/>
          </a:xfrm>
        </p:spPr>
        <p:txBody>
          <a:bodyPr/>
          <a:lstStyle/>
          <a:p>
            <a:pPr marL="0" indent="0">
              <a:buNone/>
            </a:pPr>
            <a:r>
              <a:rPr lang="de-DE" sz="2000" dirty="0" smtClean="0"/>
              <a:t>Burga </a:t>
            </a:r>
            <a:r>
              <a:rPr lang="de-DE" sz="2000" dirty="0"/>
              <a:t>Torges</a:t>
            </a:r>
            <a:br>
              <a:rPr lang="de-DE" sz="2000" dirty="0"/>
            </a:br>
            <a:r>
              <a:rPr lang="de-DE" sz="2000" dirty="0"/>
              <a:t>Referentin für Presse- und </a:t>
            </a:r>
            <a:r>
              <a:rPr lang="de-DE" sz="2000" dirty="0" smtClean="0"/>
              <a:t>Öffentlichkeitsarbeit</a:t>
            </a:r>
            <a:r>
              <a:rPr lang="de-DE" sz="2000" dirty="0"/>
              <a:t/>
            </a:r>
            <a:br>
              <a:rPr lang="de-DE" sz="2000" dirty="0"/>
            </a:br>
            <a:r>
              <a:rPr lang="de-DE" sz="2000" dirty="0" smtClean="0"/>
              <a:t/>
            </a:r>
            <a:br>
              <a:rPr lang="de-DE" sz="2000" dirty="0" smtClean="0"/>
            </a:br>
            <a:r>
              <a:rPr lang="de-DE" sz="2000" dirty="0" smtClean="0"/>
              <a:t>Kirchfeldstraße </a:t>
            </a:r>
            <a:r>
              <a:rPr lang="de-DE" sz="2000" dirty="0"/>
              <a:t>149</a:t>
            </a:r>
            <a:br>
              <a:rPr lang="de-DE" sz="2000" dirty="0"/>
            </a:br>
            <a:r>
              <a:rPr lang="de-DE" sz="2000" dirty="0"/>
              <a:t>40215 Düsseldorf</a:t>
            </a:r>
            <a:br>
              <a:rPr lang="de-DE" sz="2000" dirty="0"/>
            </a:br>
            <a:r>
              <a:rPr lang="de-DE" sz="2000" dirty="0"/>
              <a:t/>
            </a:r>
            <a:br>
              <a:rPr lang="de-DE" sz="2000" dirty="0"/>
            </a:br>
            <a:r>
              <a:rPr lang="de-DE" sz="2000" dirty="0"/>
              <a:t>Tel.: 0211 31006-25</a:t>
            </a:r>
            <a:br>
              <a:rPr lang="de-DE" sz="2000" dirty="0"/>
            </a:br>
            <a:r>
              <a:rPr lang="de-DE" sz="2000" dirty="0"/>
              <a:t>Fax: 0211 31006-48</a:t>
            </a:r>
            <a:br>
              <a:rPr lang="de-DE" sz="2000" dirty="0"/>
            </a:br>
            <a:r>
              <a:rPr lang="de-DE" sz="2000" dirty="0"/>
              <a:t>Mail: </a:t>
            </a:r>
            <a:r>
              <a:rPr lang="de-DE" sz="2000" dirty="0" smtClean="0">
                <a:hlinkClick r:id="rId2"/>
              </a:rPr>
              <a:t>burga.torges@bag-selbsthilfe.de</a:t>
            </a:r>
            <a:r>
              <a:rPr lang="de-DE" sz="2000" dirty="0" smtClean="0"/>
              <a:t> </a:t>
            </a:r>
            <a:endParaRPr lang="de-DE" sz="2000" dirty="0"/>
          </a:p>
        </p:txBody>
      </p:sp>
      <p:sp>
        <p:nvSpPr>
          <p:cNvPr id="6" name="Inhaltsplatzhalter 5"/>
          <p:cNvSpPr>
            <a:spLocks noGrp="1"/>
          </p:cNvSpPr>
          <p:nvPr>
            <p:ph sz="half" idx="2"/>
          </p:nvPr>
        </p:nvSpPr>
        <p:spPr>
          <a:xfrm>
            <a:off x="4586536" y="3007493"/>
            <a:ext cx="4017912" cy="4525963"/>
          </a:xfrm>
        </p:spPr>
        <p:txBody>
          <a:bodyPr/>
          <a:lstStyle/>
          <a:p>
            <a:pPr marL="0" indent="0">
              <a:buNone/>
            </a:pPr>
            <a:r>
              <a:rPr lang="de-DE" sz="2000" dirty="0" smtClean="0"/>
              <a:t>Sonja </a:t>
            </a:r>
            <a:r>
              <a:rPr lang="de-DE" sz="2000" dirty="0"/>
              <a:t>Liebherr</a:t>
            </a:r>
            <a:br>
              <a:rPr lang="de-DE" sz="2000" dirty="0"/>
            </a:br>
            <a:r>
              <a:rPr lang="de-DE" sz="2000" dirty="0"/>
              <a:t>Projektleiterin (Büro Berlin)</a:t>
            </a:r>
            <a:br>
              <a:rPr lang="de-DE" sz="2000" dirty="0"/>
            </a:br>
            <a:r>
              <a:rPr lang="de-DE" sz="2000" dirty="0" smtClean="0"/>
              <a:t/>
            </a:r>
            <a:br>
              <a:rPr lang="de-DE" sz="2000" dirty="0" smtClean="0"/>
            </a:br>
            <a:r>
              <a:rPr lang="de-DE" sz="2000" dirty="0" smtClean="0"/>
              <a:t/>
            </a:r>
            <a:br>
              <a:rPr lang="de-DE" sz="2000" dirty="0" smtClean="0"/>
            </a:br>
            <a:r>
              <a:rPr lang="de-DE" sz="2000" dirty="0" smtClean="0"/>
              <a:t>Isländische </a:t>
            </a:r>
            <a:r>
              <a:rPr lang="de-DE" sz="2000" dirty="0"/>
              <a:t>Straße 18</a:t>
            </a:r>
            <a:br>
              <a:rPr lang="de-DE" sz="2000" dirty="0"/>
            </a:br>
            <a:r>
              <a:rPr lang="de-DE" sz="2000" dirty="0"/>
              <a:t>10439 Berlin</a:t>
            </a:r>
            <a:br>
              <a:rPr lang="de-DE" sz="2000" dirty="0"/>
            </a:br>
            <a:r>
              <a:rPr lang="de-DE" sz="2000" dirty="0"/>
              <a:t/>
            </a:r>
            <a:br>
              <a:rPr lang="de-DE" sz="2000" dirty="0"/>
            </a:br>
            <a:r>
              <a:rPr lang="de-DE" sz="2000" dirty="0"/>
              <a:t>Tel.: 0211 31006-55</a:t>
            </a:r>
            <a:br>
              <a:rPr lang="de-DE" sz="2000" dirty="0"/>
            </a:br>
            <a:r>
              <a:rPr lang="de-DE" sz="2000" dirty="0"/>
              <a:t>Fax: 0211 31006-48</a:t>
            </a:r>
            <a:br>
              <a:rPr lang="de-DE" sz="2000" dirty="0"/>
            </a:br>
            <a:r>
              <a:rPr lang="de-DE" sz="2000" dirty="0"/>
              <a:t>Mail: </a:t>
            </a:r>
            <a:r>
              <a:rPr lang="de-DE" sz="2000" dirty="0" smtClean="0">
                <a:hlinkClick r:id="rId3"/>
              </a:rPr>
              <a:t>sonja.liebherr@bag-selbsthilfe.de</a:t>
            </a:r>
            <a:r>
              <a:rPr lang="de-DE" sz="2000" dirty="0" smtClean="0"/>
              <a:t> </a:t>
            </a:r>
            <a:endParaRPr lang="de-DE" sz="2000" dirty="0"/>
          </a:p>
        </p:txBody>
      </p:sp>
      <p:sp>
        <p:nvSpPr>
          <p:cNvPr id="4" name="Titel 3"/>
          <p:cNvSpPr>
            <a:spLocks noGrp="1"/>
          </p:cNvSpPr>
          <p:nvPr>
            <p:ph type="title"/>
          </p:nvPr>
        </p:nvSpPr>
        <p:spPr/>
        <p:txBody>
          <a:bodyPr/>
          <a:lstStyle/>
          <a:p>
            <a:r>
              <a:rPr lang="de-DE" dirty="0" smtClean="0"/>
              <a:t>KONTAKT</a:t>
            </a:r>
            <a:br>
              <a:rPr lang="de-DE" dirty="0" smtClean="0"/>
            </a:br>
            <a:r>
              <a:rPr lang="de-DE" dirty="0" smtClean="0"/>
              <a:t>BAG SELBSTHILFE </a:t>
            </a:r>
            <a:endParaRPr lang="de-DE" dirty="0"/>
          </a:p>
        </p:txBody>
      </p:sp>
      <p:cxnSp>
        <p:nvCxnSpPr>
          <p:cNvPr id="7" name="Gerade Verbindung 6"/>
          <p:cNvCxnSpPr/>
          <p:nvPr/>
        </p:nvCxnSpPr>
        <p:spPr>
          <a:xfrm>
            <a:off x="4067944" y="3068960"/>
            <a:ext cx="0" cy="3456384"/>
          </a:xfrm>
          <a:prstGeom prst="line">
            <a:avLst/>
          </a:prstGeom>
          <a:ln>
            <a:solidFill>
              <a:srgbClr val="93BE0F"/>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95536" y="1700808"/>
            <a:ext cx="8208912" cy="923330"/>
          </a:xfrm>
          <a:prstGeom prst="rect">
            <a:avLst/>
          </a:prstGeom>
          <a:noFill/>
        </p:spPr>
        <p:txBody>
          <a:bodyPr wrap="square" rtlCol="0">
            <a:spAutoFit/>
          </a:bodyPr>
          <a:lstStyle/>
          <a:p>
            <a:pPr algn="ctr"/>
            <a:r>
              <a:rPr lang="de-DE" dirty="0"/>
              <a:t>Für Fragen und Anregungen zur Kampagne </a:t>
            </a:r>
            <a:r>
              <a:rPr lang="de-DE" dirty="0" smtClean="0"/>
              <a:t/>
            </a:r>
            <a:br>
              <a:rPr lang="de-DE" dirty="0" smtClean="0"/>
            </a:br>
            <a:r>
              <a:rPr lang="de-DE" dirty="0" smtClean="0"/>
              <a:t>„</a:t>
            </a:r>
            <a:r>
              <a:rPr lang="de-DE" dirty="0"/>
              <a:t>WIR FÜR MICH. SELBSTHILFE WIRKT.“ </a:t>
            </a:r>
            <a:r>
              <a:rPr lang="de-DE" dirty="0" smtClean="0"/>
              <a:t/>
            </a:r>
            <a:br>
              <a:rPr lang="de-DE" dirty="0" smtClean="0"/>
            </a:br>
            <a:r>
              <a:rPr lang="de-DE" dirty="0" smtClean="0"/>
              <a:t>steht </a:t>
            </a:r>
            <a:r>
              <a:rPr lang="de-DE" dirty="0"/>
              <a:t>Ihnen die </a:t>
            </a:r>
            <a:r>
              <a:rPr lang="de-DE" dirty="0" smtClean="0"/>
              <a:t>BAG SELBSTHILFE gerne zur </a:t>
            </a:r>
            <a:r>
              <a:rPr lang="de-DE" dirty="0"/>
              <a:t>Verfügung.</a:t>
            </a:r>
          </a:p>
        </p:txBody>
      </p:sp>
    </p:spTree>
    <p:extLst>
      <p:ext uri="{BB962C8B-B14F-4D97-AF65-F5344CB8AC3E}">
        <p14:creationId xmlns:p14="http://schemas.microsoft.com/office/powerpoint/2010/main" val="1014448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None/>
            </a:pPr>
            <a:r>
              <a:rPr lang="de-DE" altLang="de-DE" dirty="0" smtClean="0"/>
              <a:t>Ein Projekt der </a:t>
            </a:r>
          </a:p>
          <a:p>
            <a:pPr marL="0" indent="0" eaLnBrk="1" hangingPunct="1">
              <a:buNone/>
            </a:pPr>
            <a:endParaRPr lang="de-DE" altLang="de-DE" dirty="0" smtClean="0"/>
          </a:p>
          <a:p>
            <a:pPr marL="0" indent="0" eaLnBrk="1" hangingPunct="1">
              <a:buNone/>
            </a:pPr>
            <a:endParaRPr lang="de-DE" altLang="de-DE" dirty="0"/>
          </a:p>
          <a:p>
            <a:pPr marL="0" indent="0" eaLnBrk="1" hangingPunct="1">
              <a:buNone/>
            </a:pPr>
            <a:endParaRPr lang="de-DE" altLang="de-DE" dirty="0" smtClean="0"/>
          </a:p>
          <a:p>
            <a:pPr marL="0" indent="0" eaLnBrk="1" hangingPunct="1">
              <a:buNone/>
            </a:pPr>
            <a:r>
              <a:rPr lang="de-DE" altLang="de-DE" dirty="0" smtClean="0"/>
              <a:t>					      Gefördert vom</a:t>
            </a:r>
          </a:p>
          <a:p>
            <a:pPr marL="0" indent="0" algn="r" eaLnBrk="1" hangingPunct="1">
              <a:buNone/>
            </a:pPr>
            <a:endParaRPr lang="de-DE" altLang="de-DE" dirty="0" smtClean="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048" y="2420888"/>
            <a:ext cx="2448272" cy="1824284"/>
          </a:xfrm>
          <a:prstGeom prst="rect">
            <a:avLst/>
          </a:prstGeom>
        </p:spPr>
      </p:pic>
      <p:sp>
        <p:nvSpPr>
          <p:cNvPr id="8" name="Titel 1"/>
          <p:cNvSpPr>
            <a:spLocks noGrp="1"/>
          </p:cNvSpPr>
          <p:nvPr>
            <p:ph type="title"/>
          </p:nvPr>
        </p:nvSpPr>
        <p:spPr>
          <a:xfrm>
            <a:off x="1547664" y="274638"/>
            <a:ext cx="5544616" cy="1143000"/>
          </a:xfrm>
        </p:spPr>
        <p:txBody>
          <a:bodyPr/>
          <a:lstStyle/>
          <a:p>
            <a:r>
              <a:rPr lang="de-DE" dirty="0" smtClean="0"/>
              <a:t>Das Projekt</a:t>
            </a:r>
            <a:endParaRPr lang="de-DE" dirty="0"/>
          </a:p>
        </p:txBody>
      </p:sp>
      <p:sp>
        <p:nvSpPr>
          <p:cNvPr id="3" name="Rechteck 2"/>
          <p:cNvSpPr/>
          <p:nvPr/>
        </p:nvSpPr>
        <p:spPr>
          <a:xfrm>
            <a:off x="0" y="6588726"/>
            <a:ext cx="3851920" cy="26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439112"/>
            <a:ext cx="2873524" cy="136615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Informationen zur Kampagne</a:t>
            </a:r>
            <a:endParaRPr lang="de-DE" dirty="0"/>
          </a:p>
        </p:txBody>
      </p:sp>
      <p:sp>
        <p:nvSpPr>
          <p:cNvPr id="4" name="Rectangle 3"/>
          <p:cNvSpPr>
            <a:spLocks noGrp="1" noChangeArrowheads="1"/>
          </p:cNvSpPr>
          <p:nvPr>
            <p:ph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None/>
              <a:defRPr/>
            </a:pPr>
            <a:endParaRPr lang="de-DE" sz="2400" dirty="0" smtClean="0"/>
          </a:p>
          <a:p>
            <a:pPr marL="0" indent="0" eaLnBrk="1" hangingPunct="1">
              <a:buFontTx/>
              <a:buNone/>
              <a:defRPr/>
            </a:pPr>
            <a:r>
              <a:rPr lang="de-DE" sz="2400" dirty="0" smtClean="0"/>
              <a:t>Die Internetkampagne</a:t>
            </a:r>
          </a:p>
          <a:p>
            <a:pPr marL="0" indent="0" eaLnBrk="1" hangingPunct="1">
              <a:buFontTx/>
              <a:buNone/>
              <a:defRPr/>
            </a:pPr>
            <a:r>
              <a:rPr lang="de-DE" sz="2400" dirty="0" smtClean="0"/>
              <a:t>„WIR FÜR M</a:t>
            </a:r>
            <a:r>
              <a:rPr lang="de-DE" sz="2400" dirty="0" smtClean="0">
                <a:solidFill>
                  <a:srgbClr val="93BE0F"/>
                </a:solidFill>
              </a:rPr>
              <a:t>ICH</a:t>
            </a:r>
            <a:r>
              <a:rPr lang="de-DE" sz="2400" dirty="0" smtClean="0"/>
              <a:t>. SELBSTHILFE </a:t>
            </a:r>
            <a:r>
              <a:rPr lang="de-DE" sz="2400" dirty="0" smtClean="0">
                <a:solidFill>
                  <a:srgbClr val="93BE0F"/>
                </a:solidFill>
              </a:rPr>
              <a:t>WIR</a:t>
            </a:r>
            <a:r>
              <a:rPr lang="de-DE" sz="2400" dirty="0" smtClean="0"/>
              <a:t>KT.“ </a:t>
            </a:r>
          </a:p>
          <a:p>
            <a:pPr marL="0" indent="0" eaLnBrk="1" hangingPunct="1">
              <a:buFontTx/>
              <a:buNone/>
              <a:defRPr/>
            </a:pPr>
            <a:r>
              <a:rPr lang="de-DE" sz="2400" dirty="0" smtClean="0"/>
              <a:t>wurde im Jahr 2013 von der BAG SELBSTHILFE und vom BKK Bundesverband initiiert und wird seit 2014 vom BKK Dachverband gefördert, um das Image der Selbsthilfe zu verbessern.</a:t>
            </a:r>
            <a:endParaRPr lang="de-DE" altLang="de-DE" sz="2400" dirty="0" smtClean="0"/>
          </a:p>
        </p:txBody>
      </p:sp>
    </p:spTree>
    <p:extLst>
      <p:ext uri="{BB962C8B-B14F-4D97-AF65-F5344CB8AC3E}">
        <p14:creationId xmlns:p14="http://schemas.microsoft.com/office/powerpoint/2010/main" val="4138506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Informationen zur Kampagne</a:t>
            </a:r>
            <a:endParaRPr lang="de-DE" dirty="0"/>
          </a:p>
        </p:txBody>
      </p:sp>
      <p:sp>
        <p:nvSpPr>
          <p:cNvPr id="4" name="Rectangle 3"/>
          <p:cNvSpPr>
            <a:spLocks noGrp="1" noChangeArrowheads="1"/>
          </p:cNvSpPr>
          <p:nvPr>
            <p:ph idx="1"/>
          </p:nvPr>
        </p:nvSpPr>
        <p:spPr bwMode="auto">
          <a:xfrm>
            <a:off x="395536" y="1783357"/>
            <a:ext cx="8208912"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None/>
              <a:defRPr/>
            </a:pPr>
            <a:r>
              <a:rPr lang="de-DE" altLang="de-DE" sz="2400" b="1" dirty="0" smtClean="0"/>
              <a:t>Die Ziele:</a:t>
            </a:r>
          </a:p>
          <a:p>
            <a:pPr marL="0" indent="0" eaLnBrk="1" hangingPunct="1">
              <a:buFontTx/>
              <a:buNone/>
              <a:defRPr/>
            </a:pPr>
            <a:endParaRPr lang="de-DE" altLang="de-DE" sz="800" u="sng" dirty="0" smtClean="0"/>
          </a:p>
          <a:p>
            <a:pPr eaLnBrk="1" hangingPunct="1">
              <a:defRPr/>
            </a:pPr>
            <a:r>
              <a:rPr lang="de-DE" altLang="de-DE" sz="2400" dirty="0" smtClean="0"/>
              <a:t>Für Selbsthilfe und Selbsthilfegruppen sensibilisieren und begeistern</a:t>
            </a:r>
          </a:p>
          <a:p>
            <a:pPr eaLnBrk="1" hangingPunct="1">
              <a:defRPr/>
            </a:pPr>
            <a:r>
              <a:rPr lang="de-DE" altLang="de-DE" sz="2400" dirty="0" smtClean="0"/>
              <a:t>Aufzeigen, wie Selbsthilfe die </a:t>
            </a:r>
            <a:r>
              <a:rPr lang="de-DE" sz="2400" dirty="0" smtClean="0"/>
              <a:t>Lebensqualität behinderter und chronisch kranker Menschen verbessern kann</a:t>
            </a:r>
          </a:p>
          <a:p>
            <a:pPr eaLnBrk="1" hangingPunct="1">
              <a:defRPr/>
            </a:pPr>
            <a:r>
              <a:rPr lang="de-DE" altLang="de-DE" sz="2400" dirty="0" smtClean="0"/>
              <a:t>Berührungsängste von Betroffenen und Nichtbetroffenen, vor allem bei jungen Menschen, abbauen</a:t>
            </a:r>
          </a:p>
          <a:p>
            <a:pPr eaLnBrk="1" hangingPunct="1">
              <a:defRPr/>
            </a:pPr>
            <a:r>
              <a:rPr lang="de-DE" altLang="de-DE" sz="2400" dirty="0" smtClean="0"/>
              <a:t>Zeigen, was Selbsthilfe ist, welche Unterstützung Selbsthilfe leisten kann und welche Bedeutung die Selbsthilfe für eine inklusive Gesellschaft hat</a:t>
            </a:r>
          </a:p>
        </p:txBody>
      </p:sp>
    </p:spTree>
    <p:extLst>
      <p:ext uri="{BB962C8B-B14F-4D97-AF65-F5344CB8AC3E}">
        <p14:creationId xmlns:p14="http://schemas.microsoft.com/office/powerpoint/2010/main" val="1903102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buFontTx/>
              <a:buNone/>
            </a:pPr>
            <a:r>
              <a:rPr lang="de-DE" altLang="de-DE" sz="2600" b="1" dirty="0"/>
              <a:t>Die Idee:</a:t>
            </a:r>
          </a:p>
          <a:p>
            <a:pPr marL="0" indent="0" eaLnBrk="1" hangingPunct="1">
              <a:buFontTx/>
              <a:buNone/>
            </a:pPr>
            <a:endParaRPr lang="de-DE" altLang="de-DE" sz="800" u="sng" dirty="0"/>
          </a:p>
          <a:p>
            <a:pPr marL="0" indent="0" eaLnBrk="1" hangingPunct="1">
              <a:buFontTx/>
              <a:buNone/>
            </a:pPr>
            <a:r>
              <a:rPr lang="de-DE" altLang="de-DE" sz="2600" dirty="0"/>
              <a:t>Behinderte und chronisch kranke Menschen zeigen, für die Selbsthilfe Lebensmut und bessere Lebensqualität bedeutet</a:t>
            </a:r>
          </a:p>
          <a:p>
            <a:pPr marL="0" indent="0" eaLnBrk="1" hangingPunct="1">
              <a:buFontTx/>
              <a:buNone/>
            </a:pPr>
            <a:endParaRPr lang="de-DE" altLang="de-DE" sz="2600" dirty="0"/>
          </a:p>
          <a:p>
            <a:pPr marL="0" indent="0" eaLnBrk="1" hangingPunct="1">
              <a:buFontTx/>
              <a:buNone/>
            </a:pPr>
            <a:r>
              <a:rPr lang="de-DE" altLang="de-DE" sz="2600" b="1" dirty="0"/>
              <a:t>Das Motto:</a:t>
            </a:r>
          </a:p>
          <a:p>
            <a:pPr marL="0" indent="0" eaLnBrk="1" hangingPunct="1">
              <a:buFontTx/>
              <a:buNone/>
            </a:pPr>
            <a:endParaRPr lang="de-DE" altLang="de-DE" sz="800" dirty="0"/>
          </a:p>
          <a:p>
            <a:pPr marL="0" indent="0" eaLnBrk="1" hangingPunct="1">
              <a:buFontTx/>
              <a:buNone/>
            </a:pPr>
            <a:r>
              <a:rPr lang="de-DE" altLang="de-DE" sz="2600" dirty="0"/>
              <a:t>Alle zusammen können etwas erreichen für jeden Einzelnen, gemeinsam entsteht ein WIR</a:t>
            </a:r>
          </a:p>
        </p:txBody>
      </p:sp>
      <p:sp>
        <p:nvSpPr>
          <p:cNvPr id="5" name="Titel 1"/>
          <p:cNvSpPr>
            <a:spLocks noGrp="1"/>
          </p:cNvSpPr>
          <p:nvPr>
            <p:ph type="title"/>
          </p:nvPr>
        </p:nvSpPr>
        <p:spPr>
          <a:xfrm>
            <a:off x="1547664" y="274638"/>
            <a:ext cx="5544616" cy="1143000"/>
          </a:xfrm>
        </p:spPr>
        <p:txBody>
          <a:bodyPr/>
          <a:lstStyle/>
          <a:p>
            <a:r>
              <a:rPr lang="de-DE" dirty="0" smtClean="0"/>
              <a:t>Informationen zur Kampagne</a:t>
            </a:r>
            <a:endParaRPr lang="de-DE" dirty="0"/>
          </a:p>
        </p:txBody>
      </p:sp>
    </p:spTree>
    <p:extLst>
      <p:ext uri="{BB962C8B-B14F-4D97-AF65-F5344CB8AC3E}">
        <p14:creationId xmlns:p14="http://schemas.microsoft.com/office/powerpoint/2010/main" val="3073273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Benutzerdefiniert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3BE0F"/>
      </a:hlink>
      <a:folHlink>
        <a:srgbClr val="93BE0F"/>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1933</Words>
  <Application>Microsoft Office PowerPoint</Application>
  <PresentationFormat>Bildschirmpräsentation (4:3)</PresentationFormat>
  <Paragraphs>487</Paragraphs>
  <Slides>48</Slides>
  <Notes>5</Notes>
  <HiddenSlides>0</HiddenSlides>
  <MMClips>0</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Standarddesign</vt:lpstr>
      <vt:lpstr>Dachkampagne „WIR FÜR MICH. SELBSTHILFE WIRKT.“</vt:lpstr>
      <vt:lpstr>HINWEISE I</vt:lpstr>
      <vt:lpstr>HINWEISE II</vt:lpstr>
      <vt:lpstr>HINWEISE III</vt:lpstr>
      <vt:lpstr>KONTAKT BAG SELBSTHILFE </vt:lpstr>
      <vt:lpstr>Das Projekt</vt:lpstr>
      <vt:lpstr>Informationen zur Kampagne</vt:lpstr>
      <vt:lpstr>Informationen zur Kampagne</vt:lpstr>
      <vt:lpstr>Informationen zur Kampagne</vt:lpstr>
      <vt:lpstr>Informationen zur Kampagne</vt:lpstr>
      <vt:lpstr>Die Protagonisten</vt:lpstr>
      <vt:lpstr>Die Spots – 2013</vt:lpstr>
      <vt:lpstr>Der Selfie-Video-Contest – 2014</vt:lpstr>
      <vt:lpstr>Der Selfie-Video-Contest – 2014</vt:lpstr>
      <vt:lpstr>Der Selfie-Video-Contest – Aufrufe</vt:lpstr>
      <vt:lpstr>Der Selfie-Video-Contest – Gewinner</vt:lpstr>
      <vt:lpstr>Der Selfie-Video-Contest – Social Spot</vt:lpstr>
      <vt:lpstr>Der Selfie-Video-Contest – Social Spot</vt:lpstr>
      <vt:lpstr>Internetseite</vt:lpstr>
      <vt:lpstr>Soziale Netzwerke</vt:lpstr>
      <vt:lpstr>Soziale Netzwerke</vt:lpstr>
      <vt:lpstr>Flyer</vt:lpstr>
      <vt:lpstr>Die Kampagne Musterartikel</vt:lpstr>
      <vt:lpstr>Die Kampagne Logos</vt:lpstr>
      <vt:lpstr>Die Kampagne Alle Filme</vt:lpstr>
      <vt:lpstr>Die Kampagne Alle Fotos</vt:lpstr>
      <vt:lpstr>Die Kampagne Flyer &amp; Postkarten</vt:lpstr>
      <vt:lpstr>Die Kampagne Interviews &amp; Steckbriefe</vt:lpstr>
      <vt:lpstr>Die Kampagne Statements I</vt:lpstr>
      <vt:lpstr>Die Kampagne Statements II</vt:lpstr>
      <vt:lpstr>Die Kampagne Pressemitteilungen</vt:lpstr>
      <vt:lpstr>Die Kampagne Pressefotos</vt:lpstr>
      <vt:lpstr>Die Kampagne Weiteres Material</vt:lpstr>
      <vt:lpstr>Simone Strasser Foto </vt:lpstr>
      <vt:lpstr>Simone Strasser Filme</vt:lpstr>
      <vt:lpstr>Simone Strasser Infos</vt:lpstr>
      <vt:lpstr>Simone Strasser Weiteres Material</vt:lpstr>
      <vt:lpstr>Birgit Kalwitz  Fotos </vt:lpstr>
      <vt:lpstr>Birgit Kalwitz Filme</vt:lpstr>
      <vt:lpstr>Birgit Kalwitz Infos</vt:lpstr>
      <vt:lpstr>Birgit Kalwitz Weiteres Material</vt:lpstr>
      <vt:lpstr>Lukas Seidel  Fotos </vt:lpstr>
      <vt:lpstr>Lukas Seidel Filme</vt:lpstr>
      <vt:lpstr>Lukas Seidel Infos</vt:lpstr>
      <vt:lpstr>Lukas Seidel Weiteres Material</vt:lpstr>
      <vt:lpstr>Johannes Sliwka  Fotos </vt:lpstr>
      <vt:lpstr>Johannes Sliwka  Film</vt:lpstr>
      <vt:lpstr>Johannes Sliwka Weiteres Material</vt:lpstr>
    </vt:vector>
  </TitlesOfParts>
  <Company>BAG SELBSTHILFE e.V.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Dachkampagne "WIR FÜR MICH. SELBSTHILFE WIRKT." Musterfolien</dc:title>
  <dc:creator>sonja.liebherr@bag-selbsthilfe.de</dc:creator>
  <cp:lastModifiedBy>Sonja Liebherr</cp:lastModifiedBy>
  <cp:revision>107</cp:revision>
  <dcterms:created xsi:type="dcterms:W3CDTF">2007-04-25T13:59:55Z</dcterms:created>
  <dcterms:modified xsi:type="dcterms:W3CDTF">2015-07-28T13:24:05Z</dcterms:modified>
</cp:coreProperties>
</file>